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6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3377043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olo e sottotitolo">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Titolo Testo</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9" name="Shape 1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azion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–Giovanni Mela</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“Inserisci qui una citazione”. </a:t>
            </a:r>
          </a:p>
        </p:txBody>
      </p:sp>
      <p:sp>
        <p:nvSpPr>
          <p:cNvPr id="109" name="Shape 10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 Orizzontale">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Titolo Testo</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34" name="Shape 3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olo - Centrato">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Titolo Testo</a:t>
            </a:r>
          </a:p>
        </p:txBody>
      </p:sp>
      <p:sp>
        <p:nvSpPr>
          <p:cNvPr id="42" name="Shape 4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 - Verticale">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Titolo Testo</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55" name="Shape 5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Titolo Testo</a:t>
            </a:r>
          </a:p>
        </p:txBody>
      </p:sp>
      <p:sp>
        <p:nvSpPr>
          <p:cNvPr id="63" name="Shape 6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Titolo Testo</a:t>
            </a:r>
          </a:p>
        </p:txBody>
      </p:sp>
      <p:sp>
        <p:nvSpPr>
          <p:cNvPr id="71" name="Shape 7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2" name="Shape 7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Titolo Testo</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Corpo livello uno</a:t>
            </a:r>
          </a:p>
          <a:p>
            <a:pPr lvl="1"/>
            <a:r>
              <a:t>Corpo livello due</a:t>
            </a:r>
          </a:p>
          <a:p>
            <a:pPr lvl="2"/>
            <a:r>
              <a:t>Corpo livello tre</a:t>
            </a:r>
          </a:p>
          <a:p>
            <a:pPr lvl="3"/>
            <a:r>
              <a:t>Corpo livello quattro</a:t>
            </a:r>
          </a:p>
          <a:p>
            <a:pPr lvl="4"/>
            <a:r>
              <a:t>Corpo livello cinque</a:t>
            </a:r>
          </a:p>
        </p:txBody>
      </p:sp>
      <p:sp>
        <p:nvSpPr>
          <p:cNvPr id="82" name="Shape 8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unti elenco">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0" name="Shape 9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 - 3 per pagina">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Titolo Testo</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treccani.it/enciclopedia/torino/" TargetMode="External"/><Relationship Id="rId2" Type="http://schemas.openxmlformats.org/officeDocument/2006/relationships/hyperlink" Target="http://www.treccani.it/enciclopedia/santo-stefano-belbo/"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it.wikiquote.org/wiki/Scrittore" TargetMode="External"/><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hyperlink" Target="https://it.wikiquote.org/wiki/Italo_Calvin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it.wikiquote.org/wiki/Marcello_Veneziani"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3"/>
          </p:nvPr>
        </p:nvSpPr>
        <p:spPr>
          <a:xfrm>
            <a:off x="508000" y="3162934"/>
            <a:ext cx="7200900" cy="955041"/>
          </a:xfrm>
          <a:prstGeom prst="rect">
            <a:avLst/>
          </a:prstGeom>
        </p:spPr>
        <p:txBody>
          <a:bodyPr/>
          <a:lstStyle/>
          <a:p>
            <a:r>
              <a:t>Caliendo Alice, Castelli Chiara, Galantini Martina, Pierini Giulia, Reitano Elena</a:t>
            </a:r>
          </a:p>
        </p:txBody>
      </p:sp>
      <p:sp>
        <p:nvSpPr>
          <p:cNvPr id="134" name="Shape 134"/>
          <p:cNvSpPr>
            <a:spLocks noGrp="1"/>
          </p:cNvSpPr>
          <p:nvPr>
            <p:ph type="ctrTitle"/>
          </p:nvPr>
        </p:nvSpPr>
        <p:spPr>
          <a:prstGeom prst="rect">
            <a:avLst/>
          </a:prstGeom>
        </p:spPr>
        <p:txBody>
          <a:bodyPr/>
          <a:lstStyle/>
          <a:p>
            <a:r>
              <a:t>Orfeo ed Euridice</a:t>
            </a:r>
          </a:p>
        </p:txBody>
      </p:sp>
      <p:sp>
        <p:nvSpPr>
          <p:cNvPr id="135" name="Shape 135"/>
          <p:cNvSpPr>
            <a:spLocks noGrp="1"/>
          </p:cNvSpPr>
          <p:nvPr>
            <p:ph type="subTitle" sz="quarter" idx="1"/>
          </p:nvPr>
        </p:nvSpPr>
        <p:spPr>
          <a:prstGeom prst="rect">
            <a:avLst/>
          </a:prstGeom>
        </p:spPr>
        <p:txBody>
          <a:bodyPr/>
          <a:lstStyle/>
          <a:p>
            <a:r>
              <a:t>Riprese del mito nell’800 e nel ‘900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xfrm>
            <a:off x="508000" y="800100"/>
            <a:ext cx="11988800" cy="768549"/>
          </a:xfrm>
          <a:prstGeom prst="rect">
            <a:avLst/>
          </a:prstGeom>
        </p:spPr>
        <p:txBody>
          <a:bodyPr/>
          <a:lstStyle>
            <a:lvl1pPr defTabSz="368045">
              <a:spcBef>
                <a:spcPts val="1000"/>
              </a:spcBef>
              <a:defRPr sz="4410"/>
            </a:lvl1pPr>
          </a:lstStyle>
          <a:p>
            <a:r>
              <a:t>Marina Cvetaeva</a:t>
            </a:r>
          </a:p>
        </p:txBody>
      </p:sp>
      <p:sp>
        <p:nvSpPr>
          <p:cNvPr id="183" name="Shape 183"/>
          <p:cNvSpPr/>
          <p:nvPr/>
        </p:nvSpPr>
        <p:spPr>
          <a:xfrm>
            <a:off x="5111688" y="1506989"/>
            <a:ext cx="2781425"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200" i="1"/>
            </a:lvl1pPr>
          </a:lstStyle>
          <a:p>
            <a:r>
              <a:t>Euridice a Orfeo (1923)</a:t>
            </a:r>
          </a:p>
        </p:txBody>
      </p:sp>
      <p:sp>
        <p:nvSpPr>
          <p:cNvPr id="184" name="Shape 184"/>
          <p:cNvSpPr/>
          <p:nvPr/>
        </p:nvSpPr>
        <p:spPr>
          <a:xfrm>
            <a:off x="167534" y="2221441"/>
            <a:ext cx="4062116" cy="3149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defRPr sz="1600" b="1">
                <a:solidFill>
                  <a:srgbClr val="000000"/>
                </a:solidFill>
              </a:defRPr>
            </a:pPr>
            <a:r>
              <a:t>ЭВРИДИКА – ОРФЕЮ </a:t>
            </a:r>
          </a:p>
          <a:p>
            <a:pPr algn="l" defTabSz="457200">
              <a:defRPr sz="1600">
                <a:solidFill>
                  <a:srgbClr val="000000"/>
                </a:solidFill>
              </a:defRPr>
            </a:pPr>
            <a:endParaRPr/>
          </a:p>
          <a:p>
            <a:pPr algn="l" defTabSz="457200">
              <a:defRPr sz="1600">
                <a:solidFill>
                  <a:srgbClr val="000000"/>
                </a:solidFill>
              </a:defRPr>
            </a:pPr>
            <a:r>
              <a:t>Для тех, отженивших последние клочья </a:t>
            </a:r>
          </a:p>
          <a:p>
            <a:pPr algn="l" defTabSz="457200">
              <a:defRPr sz="1600">
                <a:solidFill>
                  <a:srgbClr val="000000"/>
                </a:solidFill>
              </a:defRPr>
            </a:pPr>
            <a:r>
              <a:t>Покрова (ни уст, ни ланит!...). </a:t>
            </a:r>
          </a:p>
          <a:p>
            <a:pPr algn="l" defTabSz="457200">
              <a:defRPr sz="1600">
                <a:solidFill>
                  <a:srgbClr val="000000"/>
                </a:solidFill>
              </a:defRPr>
            </a:pPr>
            <a:r>
              <a:t>О, не превышение ли полномочий </a:t>
            </a:r>
          </a:p>
          <a:p>
            <a:pPr algn="l" defTabSz="457200">
              <a:defRPr sz="1600">
                <a:solidFill>
                  <a:srgbClr val="000000"/>
                </a:solidFill>
              </a:defRPr>
            </a:pPr>
            <a:r>
              <a:t>Орфей, нисходящий в Аид?</a:t>
            </a:r>
          </a:p>
          <a:p>
            <a:pPr algn="l" defTabSz="457200">
              <a:defRPr sz="1600">
                <a:solidFill>
                  <a:srgbClr val="000000"/>
                </a:solidFill>
              </a:defRPr>
            </a:pPr>
            <a:endParaRPr/>
          </a:p>
          <a:p>
            <a:pPr algn="l" defTabSz="457200">
              <a:defRPr sz="1600">
                <a:solidFill>
                  <a:srgbClr val="000000"/>
                </a:solidFill>
              </a:defRPr>
            </a:pPr>
            <a:r>
              <a:t>Для тех, отрешивших последние звенья </a:t>
            </a:r>
          </a:p>
          <a:p>
            <a:pPr algn="l" defTabSz="457200">
              <a:defRPr sz="1600">
                <a:solidFill>
                  <a:srgbClr val="000000"/>
                </a:solidFill>
              </a:defRPr>
            </a:pPr>
            <a:r>
              <a:t>Земного... На ложе из лож </a:t>
            </a:r>
          </a:p>
          <a:p>
            <a:pPr algn="l" defTabSz="457200">
              <a:defRPr sz="1600">
                <a:solidFill>
                  <a:srgbClr val="000000"/>
                </a:solidFill>
              </a:defRPr>
            </a:pPr>
            <a:r>
              <a:t>Сложившим великую ложь лицезренья, </a:t>
            </a:r>
          </a:p>
          <a:p>
            <a:pPr algn="l" defTabSz="457200">
              <a:defRPr sz="1600" b="1">
                <a:solidFill>
                  <a:srgbClr val="000000"/>
                </a:solidFill>
              </a:defRPr>
            </a:pPr>
            <a:r>
              <a:rPr b="0"/>
              <a:t>Внутрь зрящим – свидание нож</a:t>
            </a:r>
            <a:r>
              <a:t>. </a:t>
            </a:r>
          </a:p>
        </p:txBody>
      </p:sp>
      <p:sp>
        <p:nvSpPr>
          <p:cNvPr id="185" name="Shape 185"/>
          <p:cNvSpPr/>
          <p:nvPr/>
        </p:nvSpPr>
        <p:spPr>
          <a:xfrm>
            <a:off x="8372968" y="2475441"/>
            <a:ext cx="4139804" cy="2641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defRPr sz="1600">
                <a:solidFill>
                  <a:srgbClr val="000000"/>
                </a:solidFill>
              </a:defRPr>
            </a:pPr>
            <a:r>
              <a:t>Ведь не растревожишь же! Не повлекуся! </a:t>
            </a:r>
          </a:p>
          <a:p>
            <a:pPr algn="l" defTabSz="457200">
              <a:defRPr sz="1600">
                <a:solidFill>
                  <a:srgbClr val="000000"/>
                </a:solidFill>
              </a:defRPr>
            </a:pPr>
            <a:r>
              <a:t>Ни рук ведь! Ни уст, чтоб припасть </a:t>
            </a:r>
          </a:p>
          <a:p>
            <a:pPr algn="l" defTabSz="457200">
              <a:defRPr sz="1600">
                <a:solidFill>
                  <a:srgbClr val="000000"/>
                </a:solidFill>
              </a:defRPr>
            </a:pPr>
            <a:r>
              <a:t>Устами! – С бессмертья змеиным укусом </a:t>
            </a:r>
          </a:p>
          <a:p>
            <a:pPr algn="l" defTabSz="457200">
              <a:defRPr sz="1600">
                <a:solidFill>
                  <a:srgbClr val="000000"/>
                </a:solidFill>
              </a:defRPr>
            </a:pPr>
            <a:r>
              <a:t>Кончается женская страсть. </a:t>
            </a:r>
          </a:p>
          <a:p>
            <a:pPr algn="l" defTabSz="457200">
              <a:defRPr sz="1600">
                <a:solidFill>
                  <a:srgbClr val="000000"/>
                </a:solidFill>
              </a:defRPr>
            </a:pPr>
            <a:endParaRPr/>
          </a:p>
          <a:p>
            <a:pPr algn="l" defTabSz="457200">
              <a:defRPr sz="1600">
                <a:solidFill>
                  <a:srgbClr val="000000"/>
                </a:solidFill>
              </a:defRPr>
            </a:pPr>
            <a:r>
              <a:t>Уплочено же – вспомяни мои крики! – </a:t>
            </a:r>
          </a:p>
          <a:p>
            <a:pPr algn="l" defTabSz="457200">
              <a:defRPr sz="1600">
                <a:solidFill>
                  <a:srgbClr val="000000"/>
                </a:solidFill>
              </a:defRPr>
            </a:pPr>
            <a:r>
              <a:t>За этот последний простор. </a:t>
            </a:r>
          </a:p>
          <a:p>
            <a:pPr algn="l" defTabSz="457200">
              <a:defRPr sz="1600">
                <a:solidFill>
                  <a:srgbClr val="000000"/>
                </a:solidFill>
              </a:defRPr>
            </a:pPr>
            <a:r>
              <a:t>Не надо Орфею сходить к Эвридике </a:t>
            </a:r>
          </a:p>
          <a:p>
            <a:pPr algn="l" defTabSz="457200">
              <a:defRPr sz="1600">
                <a:solidFill>
                  <a:srgbClr val="000000"/>
                </a:solidFill>
              </a:defRPr>
            </a:pPr>
            <a:r>
              <a:t>И братьям тревожить сестер. </a:t>
            </a:r>
          </a:p>
        </p:txBody>
      </p:sp>
      <p:sp>
        <p:nvSpPr>
          <p:cNvPr id="186" name="Shape 186"/>
          <p:cNvSpPr/>
          <p:nvPr/>
        </p:nvSpPr>
        <p:spPr>
          <a:xfrm>
            <a:off x="170" y="5719034"/>
            <a:ext cx="4077976" cy="3759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800" b="1">
                <a:solidFill>
                  <a:srgbClr val="66635F"/>
                </a:solidFill>
              </a:defRPr>
            </a:pPr>
            <a:r>
              <a:t>EURIDICE A ORFEO</a:t>
            </a:r>
            <a:r>
              <a:rPr b="0"/>
              <a:t> </a:t>
            </a:r>
          </a:p>
          <a:p>
            <a:pPr algn="l" defTabSz="457200">
              <a:defRPr sz="1800">
                <a:solidFill>
                  <a:srgbClr val="66635F"/>
                </a:solidFill>
              </a:defRPr>
            </a:pPr>
            <a:endParaRPr b="0"/>
          </a:p>
          <a:p>
            <a:pPr algn="l" defTabSz="457200">
              <a:defRPr sz="1800">
                <a:solidFill>
                  <a:srgbClr val="66635F"/>
                </a:solidFill>
              </a:defRPr>
            </a:pPr>
            <a:r>
              <a:t>Per chi ha sciolto gli ultimi brandelli</a:t>
            </a:r>
          </a:p>
          <a:p>
            <a:pPr algn="l" defTabSz="457200">
              <a:defRPr sz="1800">
                <a:solidFill>
                  <a:srgbClr val="66635F"/>
                </a:solidFill>
              </a:defRPr>
            </a:pPr>
            <a:r>
              <a:t>del velo (né guance, né labbra!…)</a:t>
            </a:r>
          </a:p>
          <a:p>
            <a:pPr algn="l" defTabSz="457200">
              <a:defRPr sz="1800">
                <a:solidFill>
                  <a:srgbClr val="66635F"/>
                </a:solidFill>
              </a:defRPr>
            </a:pPr>
            <a:r>
              <a:t>non è forse abuso di potere</a:t>
            </a:r>
          </a:p>
          <a:p>
            <a:pPr algn="l" defTabSz="457200">
              <a:defRPr sz="1800">
                <a:solidFill>
                  <a:srgbClr val="66635F"/>
                </a:solidFill>
              </a:defRPr>
            </a:pPr>
            <a:r>
              <a:t>Orfeo che scende nell’Ade?</a:t>
            </a:r>
          </a:p>
          <a:p>
            <a:pPr algn="l" defTabSz="457200">
              <a:defRPr sz="1800">
                <a:solidFill>
                  <a:srgbClr val="66635F"/>
                </a:solidFill>
              </a:defRPr>
            </a:pPr>
            <a:endParaRPr/>
          </a:p>
          <a:p>
            <a:pPr algn="l" defTabSz="457200">
              <a:defRPr sz="1800">
                <a:solidFill>
                  <a:srgbClr val="66635F"/>
                </a:solidFill>
              </a:defRPr>
            </a:pPr>
            <a:r>
              <a:t>Per chi ha slegato gli ultimi anelli</a:t>
            </a:r>
          </a:p>
          <a:p>
            <a:pPr algn="l" defTabSz="457200">
              <a:defRPr sz="1800">
                <a:solidFill>
                  <a:srgbClr val="66635F"/>
                </a:solidFill>
              </a:defRPr>
            </a:pPr>
            <a:r>
              <a:t>del terrestre… e sul talamo ha lasciato</a:t>
            </a:r>
          </a:p>
          <a:p>
            <a:pPr algn="l" defTabSz="457200">
              <a:defRPr sz="1800">
                <a:solidFill>
                  <a:srgbClr val="66635F"/>
                </a:solidFill>
              </a:defRPr>
            </a:pPr>
            <a:r>
              <a:t>l’alta menzogna del vedere in volto</a:t>
            </a:r>
          </a:p>
          <a:p>
            <a:pPr algn="l" defTabSz="457200">
              <a:defRPr sz="1800">
                <a:solidFill>
                  <a:srgbClr val="66635F"/>
                </a:solidFill>
              </a:defRPr>
            </a:pPr>
            <a:r>
              <a:t>e in dentro guarda – il nuovo incontro è spada. </a:t>
            </a:r>
          </a:p>
        </p:txBody>
      </p:sp>
      <p:sp>
        <p:nvSpPr>
          <p:cNvPr id="187" name="Shape 187"/>
          <p:cNvSpPr/>
          <p:nvPr/>
        </p:nvSpPr>
        <p:spPr>
          <a:xfrm>
            <a:off x="8073123" y="6258784"/>
            <a:ext cx="4992366" cy="3149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defRPr sz="1800">
                <a:solidFill>
                  <a:srgbClr val="66635F"/>
                </a:solidFill>
              </a:defRPr>
            </a:pPr>
            <a:r>
              <a:t>Non riuscirai a turbarmi! Non mi farò portare!</a:t>
            </a:r>
          </a:p>
          <a:p>
            <a:pPr algn="l" defTabSz="457200">
              <a:defRPr sz="1800">
                <a:solidFill>
                  <a:srgbClr val="66635F"/>
                </a:solidFill>
              </a:defRPr>
            </a:pPr>
            <a:r>
              <a:t>Non ho neanche mani! Né labbra</a:t>
            </a:r>
          </a:p>
          <a:p>
            <a:pPr algn="l" defTabSz="457200">
              <a:defRPr sz="1800">
                <a:solidFill>
                  <a:srgbClr val="66635F"/>
                </a:solidFill>
              </a:defRPr>
            </a:pPr>
            <a:r>
              <a:t>da posare! Dal morso di vipera dell’immortalità</a:t>
            </a:r>
          </a:p>
          <a:p>
            <a:pPr algn="l" defTabSz="457200">
              <a:defRPr sz="1800">
                <a:solidFill>
                  <a:srgbClr val="66635F"/>
                </a:solidFill>
              </a:defRPr>
            </a:pPr>
            <a:r>
              <a:t>la passione di donna prende fine.</a:t>
            </a:r>
          </a:p>
          <a:p>
            <a:pPr algn="l" defTabSz="457200">
              <a:defRPr sz="1800">
                <a:solidFill>
                  <a:srgbClr val="66635F"/>
                </a:solidFill>
              </a:defRPr>
            </a:pPr>
            <a:endParaRPr/>
          </a:p>
          <a:p>
            <a:pPr algn="l" defTabSz="457200">
              <a:defRPr sz="1800">
                <a:solidFill>
                  <a:srgbClr val="66635F"/>
                </a:solidFill>
              </a:defRPr>
            </a:pPr>
            <a:r>
              <a:t>È già pagata – ricorda le mie urla! –</a:t>
            </a:r>
          </a:p>
          <a:p>
            <a:pPr algn="l" defTabSz="457200">
              <a:defRPr sz="1800">
                <a:solidFill>
                  <a:srgbClr val="66635F"/>
                </a:solidFill>
              </a:defRPr>
            </a:pPr>
            <a:r>
              <a:t>questa distesa estrema.</a:t>
            </a:r>
          </a:p>
          <a:p>
            <a:pPr algn="l" defTabSz="457200">
              <a:defRPr sz="1800">
                <a:solidFill>
                  <a:srgbClr val="66635F"/>
                </a:solidFill>
              </a:defRPr>
            </a:pPr>
            <a:r>
              <a:t>Orfeo non deve scendere a Euridice.</a:t>
            </a:r>
          </a:p>
          <a:p>
            <a:pPr algn="l" defTabSz="457200">
              <a:defRPr sz="1800">
                <a:solidFill>
                  <a:srgbClr val="66635F"/>
                </a:solidFill>
              </a:defRPr>
            </a:pPr>
            <a:r>
              <a:t>I fratelli – turbare le sorelle. </a:t>
            </a:r>
          </a:p>
        </p:txBody>
      </p:sp>
      <p:sp>
        <p:nvSpPr>
          <p:cNvPr id="188" name="Shape 188"/>
          <p:cNvSpPr/>
          <p:nvPr/>
        </p:nvSpPr>
        <p:spPr>
          <a:xfrm>
            <a:off x="3907877" y="6258784"/>
            <a:ext cx="4276651" cy="3759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defRPr sz="1800">
                <a:solidFill>
                  <a:srgbClr val="66635F"/>
                </a:solidFill>
              </a:defRPr>
            </a:pPr>
            <a:r>
              <a:t>È già pagato – con tutte le rose </a:t>
            </a:r>
          </a:p>
          <a:p>
            <a:pPr algn="l" defTabSz="457200">
              <a:defRPr sz="1800">
                <a:solidFill>
                  <a:srgbClr val="66635F"/>
                </a:solidFill>
              </a:defRPr>
            </a:pPr>
            <a:r>
              <a:t>del sangue – questo dovizioso taglio</a:t>
            </a:r>
          </a:p>
          <a:p>
            <a:pPr algn="l" defTabSz="457200">
              <a:defRPr sz="1800">
                <a:solidFill>
                  <a:srgbClr val="66635F"/>
                </a:solidFill>
              </a:defRPr>
            </a:pPr>
            <a:r>
              <a:t>d’immortalità…</a:t>
            </a:r>
          </a:p>
          <a:p>
            <a:pPr algn="l" defTabSz="457200">
              <a:defRPr sz="1800">
                <a:solidFill>
                  <a:srgbClr val="66635F"/>
                </a:solidFill>
              </a:defRPr>
            </a:pPr>
            <a:r>
              <a:t>                               Fino all’alto Lete</a:t>
            </a:r>
          </a:p>
          <a:p>
            <a:pPr algn="l" defTabSz="457200">
              <a:defRPr sz="1800">
                <a:solidFill>
                  <a:srgbClr val="66635F"/>
                </a:solidFill>
              </a:defRPr>
            </a:pPr>
            <a:r>
              <a:t>amante tu – io chiedo a te la pace</a:t>
            </a:r>
          </a:p>
          <a:p>
            <a:pPr algn="l" defTabSz="457200">
              <a:defRPr sz="1800">
                <a:solidFill>
                  <a:srgbClr val="66635F"/>
                </a:solidFill>
              </a:defRPr>
            </a:pPr>
            <a:endParaRPr/>
          </a:p>
          <a:p>
            <a:pPr algn="l" defTabSz="457200">
              <a:defRPr sz="1800">
                <a:solidFill>
                  <a:srgbClr val="66635F"/>
                </a:solidFill>
              </a:defRPr>
            </a:pPr>
            <a:r>
              <a:t>della smemoria… Giacché in questa casa</a:t>
            </a:r>
          </a:p>
          <a:p>
            <a:pPr algn="l" defTabSz="457200">
              <a:defRPr sz="1800">
                <a:solidFill>
                  <a:srgbClr val="66635F"/>
                </a:solidFill>
              </a:defRPr>
            </a:pPr>
            <a:r>
              <a:t>illusoria tu, vivo, sei fantasma, e vera</a:t>
            </a:r>
          </a:p>
          <a:p>
            <a:pPr algn="l" defTabSz="457200">
              <a:defRPr sz="1800">
                <a:solidFill>
                  <a:srgbClr val="66635F"/>
                </a:solidFill>
              </a:defRPr>
            </a:pPr>
            <a:r>
              <a:t>io, morta… Che posso dirti – oltre:</a:t>
            </a:r>
          </a:p>
          <a:p>
            <a:pPr algn="l" defTabSz="457200">
              <a:defRPr sz="1800">
                <a:solidFill>
                  <a:srgbClr val="66635F"/>
                </a:solidFill>
              </a:defRPr>
            </a:pPr>
            <a:r>
              <a:t>«Dimentica e abbandonami!»</a:t>
            </a:r>
          </a:p>
          <a:p>
            <a:pPr algn="l" defTabSz="457200">
              <a:defRPr sz="1800">
                <a:solidFill>
                  <a:srgbClr val="66635F"/>
                </a:solidFill>
              </a:defRPr>
            </a:pPr>
            <a:endParaRPr/>
          </a:p>
        </p:txBody>
      </p:sp>
      <p:sp>
        <p:nvSpPr>
          <p:cNvPr id="189" name="Shape 189"/>
          <p:cNvSpPr/>
          <p:nvPr/>
        </p:nvSpPr>
        <p:spPr>
          <a:xfrm>
            <a:off x="4072245" y="2592916"/>
            <a:ext cx="4535191" cy="2641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defRPr sz="1600">
                <a:solidFill>
                  <a:srgbClr val="000000"/>
                </a:solidFill>
              </a:defRPr>
            </a:pPr>
            <a:r>
              <a:t>Уплочено же – всеми розами крови </a:t>
            </a:r>
          </a:p>
          <a:p>
            <a:pPr algn="l" defTabSz="457200">
              <a:defRPr sz="1600">
                <a:solidFill>
                  <a:srgbClr val="000000"/>
                </a:solidFill>
              </a:defRPr>
            </a:pPr>
            <a:r>
              <a:t>За этот просторный покрой </a:t>
            </a:r>
          </a:p>
          <a:p>
            <a:pPr algn="l" defTabSz="457200">
              <a:defRPr sz="1600">
                <a:solidFill>
                  <a:srgbClr val="000000"/>
                </a:solidFill>
              </a:defRPr>
            </a:pPr>
            <a:r>
              <a:t>Бессмертья...</a:t>
            </a:r>
          </a:p>
          <a:p>
            <a:pPr algn="l" defTabSz="457200">
              <a:defRPr sz="1600">
                <a:solidFill>
                  <a:srgbClr val="000000"/>
                </a:solidFill>
              </a:defRPr>
            </a:pPr>
            <a:r>
              <a:t>                             До самых летейских верховий </a:t>
            </a:r>
          </a:p>
          <a:p>
            <a:pPr algn="l" defTabSz="457200">
              <a:defRPr sz="1600">
                <a:solidFill>
                  <a:srgbClr val="000000"/>
                </a:solidFill>
              </a:defRPr>
            </a:pPr>
            <a:r>
              <a:t>Любивший – мне нужен покой </a:t>
            </a:r>
          </a:p>
          <a:p>
            <a:pPr algn="l" defTabSz="457200">
              <a:defRPr sz="1600">
                <a:solidFill>
                  <a:srgbClr val="000000"/>
                </a:solidFill>
              </a:defRPr>
            </a:pPr>
            <a:endParaRPr/>
          </a:p>
          <a:p>
            <a:pPr algn="l" defTabSz="457200">
              <a:defRPr sz="1600">
                <a:solidFill>
                  <a:srgbClr val="000000"/>
                </a:solidFill>
              </a:defRPr>
            </a:pPr>
            <a:r>
              <a:t>Беспамятности... Ибо в призрачном доме </a:t>
            </a:r>
          </a:p>
          <a:p>
            <a:pPr algn="l" defTabSz="457200">
              <a:defRPr sz="1600">
                <a:solidFill>
                  <a:srgbClr val="000000"/>
                </a:solidFill>
              </a:defRPr>
            </a:pPr>
            <a:r>
              <a:t>Сем – призрак ты, сущий, а явь – </a:t>
            </a:r>
          </a:p>
          <a:p>
            <a:pPr algn="l" defTabSz="457200">
              <a:defRPr sz="1600">
                <a:solidFill>
                  <a:srgbClr val="000000"/>
                </a:solidFill>
              </a:defRPr>
            </a:pPr>
            <a:r>
              <a:t>Я, мертвая... Что же скажу тебе, кроме: </a:t>
            </a:r>
          </a:p>
          <a:p>
            <a:pPr algn="l" defTabSz="457200">
              <a:defRPr sz="1600">
                <a:solidFill>
                  <a:srgbClr val="000000"/>
                </a:solidFill>
              </a:defRPr>
            </a:pPr>
            <a:r>
              <a:t>«Ты это забудь и оставь!»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t>Cesare Pavese</a:t>
            </a:r>
          </a:p>
        </p:txBody>
      </p:sp>
      <p:sp>
        <p:nvSpPr>
          <p:cNvPr id="192" name="Shape 192"/>
          <p:cNvSpPr>
            <a:spLocks noGrp="1"/>
          </p:cNvSpPr>
          <p:nvPr>
            <p:ph type="body" sz="quarter" idx="1"/>
          </p:nvPr>
        </p:nvSpPr>
        <p:spPr>
          <a:xfrm>
            <a:off x="508000" y="2257989"/>
            <a:ext cx="5816600" cy="933310"/>
          </a:xfrm>
          <a:prstGeom prst="rect">
            <a:avLst/>
          </a:prstGeom>
        </p:spPr>
        <p:txBody>
          <a:bodyPr/>
          <a:lstStyle/>
          <a:p>
            <a:pPr marL="0" indent="0" defTabSz="457200">
              <a:spcBef>
                <a:spcPts val="0"/>
              </a:spcBef>
              <a:buClrTx/>
              <a:buSzTx/>
              <a:buFontTx/>
              <a:buNone/>
              <a:defRPr sz="2300" i="1">
                <a:solidFill>
                  <a:srgbClr val="000000"/>
                </a:solidFill>
              </a:defRPr>
            </a:pPr>
            <a:r>
              <a:rPr>
                <a:hlinkClick r:id="rId2"/>
              </a:rPr>
              <a:t>Santo Stefano Belbo</a:t>
            </a:r>
            <a:r>
              <a:rPr i="0"/>
              <a:t> 1908 - </a:t>
            </a:r>
            <a:r>
              <a:rPr>
                <a:hlinkClick r:id="rId3"/>
              </a:rPr>
              <a:t>Torino</a:t>
            </a:r>
            <a:r>
              <a:rPr i="0"/>
              <a:t> 1950</a:t>
            </a:r>
          </a:p>
        </p:txBody>
      </p:sp>
      <p:sp>
        <p:nvSpPr>
          <p:cNvPr id="193" name="Shape 193"/>
          <p:cNvSpPr/>
          <p:nvPr/>
        </p:nvSpPr>
        <p:spPr>
          <a:xfrm>
            <a:off x="359551" y="3518888"/>
            <a:ext cx="7564409" cy="5257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2200">
                <a:solidFill>
                  <a:srgbClr val="000000"/>
                </a:solidFill>
              </a:defRPr>
            </a:pPr>
            <a:r>
              <a:t>“Sempre, ma più che mai questa volta , ritrovarmi davanti e in mezzo alle mie colline mi sommuove nel profondo.</a:t>
            </a:r>
            <a:br/>
            <a:r>
              <a:t>Devo pensare che immagini primordiali, come a dire l’albero, la casa, la vite , il sentiero,la sera,il pane, mi sono dischiuse in questo luogo…</a:t>
            </a:r>
            <a:br/>
            <a:r>
              <a:t>E rivedere perciò questi alberi,case, viti e sentieri, mi dà un senso di straordinaria potenza fantastica, come se mi nascesse ora , dentro, l’immagine assoluta di queste cose[…]</a:t>
            </a:r>
            <a:br/>
            <a:r>
              <a:t>Insomma ci vuole un mito.</a:t>
            </a:r>
            <a:br/>
            <a:r>
              <a:t>Ci vogliono miti, universali fantastici, per esprimere a fondo e indimenticabilmente quest’esperienza che è il mio posto nel mondo.”</a:t>
            </a:r>
            <a:br/>
            <a:endParaRPr/>
          </a:p>
          <a:p>
            <a:pPr algn="l" defTabSz="457200">
              <a:defRPr sz="2200">
                <a:solidFill>
                  <a:srgbClr val="66635F"/>
                </a:solidFill>
              </a:defRPr>
            </a:pPr>
            <a:r>
              <a:t>(lettera di Cesare Pavese a Fernanda Pivano, Giugno 1942.)</a:t>
            </a:r>
          </a:p>
        </p:txBody>
      </p:sp>
      <p:pic>
        <p:nvPicPr>
          <p:cNvPr id="194" name="Cesare_Pavese_1-1.jpg"/>
          <p:cNvPicPr>
            <a:picLocks noChangeAspect="1"/>
          </p:cNvPicPr>
          <p:nvPr/>
        </p:nvPicPr>
        <p:blipFill>
          <a:blip r:embed="rId4">
            <a:extLst/>
          </a:blip>
          <a:stretch>
            <a:fillRect/>
          </a:stretch>
        </p:blipFill>
        <p:spPr>
          <a:xfrm>
            <a:off x="8385386" y="2693766"/>
            <a:ext cx="3954852" cy="5615889"/>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508000" y="800100"/>
            <a:ext cx="11988800" cy="767574"/>
          </a:xfrm>
          <a:prstGeom prst="rect">
            <a:avLst/>
          </a:prstGeom>
        </p:spPr>
        <p:txBody>
          <a:bodyPr/>
          <a:lstStyle>
            <a:lvl1pPr defTabSz="356362">
              <a:spcBef>
                <a:spcPts val="900"/>
              </a:spcBef>
              <a:defRPr sz="4270"/>
            </a:lvl1pPr>
          </a:lstStyle>
          <a:p>
            <a:r>
              <a:t>Cesare Pavese</a:t>
            </a:r>
          </a:p>
        </p:txBody>
      </p:sp>
      <p:sp>
        <p:nvSpPr>
          <p:cNvPr id="197" name="Shape 197"/>
          <p:cNvSpPr/>
          <p:nvPr/>
        </p:nvSpPr>
        <p:spPr>
          <a:xfrm>
            <a:off x="4138719" y="1516662"/>
            <a:ext cx="5450980"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i="1"/>
            </a:lvl1pPr>
          </a:lstStyle>
          <a:p>
            <a:r>
              <a:t>Dialoghi con Leucò (1947) - L’inconsolabile</a:t>
            </a:r>
          </a:p>
        </p:txBody>
      </p:sp>
      <p:sp>
        <p:nvSpPr>
          <p:cNvPr id="198" name="Shape 198"/>
          <p:cNvSpPr/>
          <p:nvPr/>
        </p:nvSpPr>
        <p:spPr>
          <a:xfrm>
            <a:off x="453591" y="2318737"/>
            <a:ext cx="12097618" cy="673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300">
                <a:solidFill>
                  <a:srgbClr val="000000"/>
                </a:solidFill>
              </a:defRPr>
            </a:pPr>
            <a:r>
              <a:t>ORFEO: È andata così. Salivamo il sentiero tra il bosco delle ombre. Erano già lontani Cocito, lo Stige, la barca, i lamenti. S’intravvedeva sulle foglie il barlume del cielo. Mi sentivo alle spalle il fruscìo del suo passo. Ma io ero ancora laggiù e avevo addosso quel freddo. Pensavo che un giorno avrei dovuto tornarci, che ciò ch’è stato sarà ancora. Pensavo alla vita con lei, com’era prima; che un’altra volta sarebbe finita. Ciò ch’è stato sarà. Pensavo a quel gelo, a quel vuoto che avevo traversato e che lei si portava nelle ossa, nel midollo, nel sangue. Valeva la pena di rivivere ancora? Ci pensai, e intravvidi il barlume del giorno. Allora dissi "Sia finita" e mi voltai. Euridice scomparve come si spegne una candela. Sentii soltanto un cigolìo, come d’un topo che si salva.</a:t>
            </a:r>
          </a:p>
          <a:p>
            <a:pPr algn="l" defTabSz="457200">
              <a:defRPr sz="1300">
                <a:solidFill>
                  <a:srgbClr val="000000"/>
                </a:solidFill>
              </a:defRPr>
            </a:pPr>
            <a:r>
              <a:t>BACCA: Strane parole, Orfeo. Quasi non posso crederci. Qui si diceva ch’eri caro agli dèi e alle muse. Molte di noi ti seguono perché ti sanno innamorato e infelice. Eri tanto innamorato che - solo tra gli uomini - hai varcato le porte del nulla. No, non ci credo, Orfeo. Non è stata tua colpa se il destino ti ha tradito.</a:t>
            </a:r>
          </a:p>
          <a:p>
            <a:pPr algn="l" defTabSz="457200">
              <a:defRPr sz="1300">
                <a:solidFill>
                  <a:srgbClr val="000000"/>
                </a:solidFill>
              </a:defRPr>
            </a:pPr>
            <a:r>
              <a:t>ORFEO: Che c’entra il destino. Il mio destino non tradisce. Ridicolo che dopo quel viaggio, dopo aver visto in faccia il nulla, io mi voltassi per errore o per capriccio.</a:t>
            </a:r>
          </a:p>
          <a:p>
            <a:pPr algn="l" defTabSz="457200">
              <a:defRPr sz="1300">
                <a:solidFill>
                  <a:srgbClr val="000000"/>
                </a:solidFill>
              </a:defRPr>
            </a:pPr>
            <a:r>
              <a:t>BACCA: Qui si dice che fu per amore.</a:t>
            </a:r>
          </a:p>
          <a:p>
            <a:pPr algn="l" defTabSz="457200">
              <a:defRPr sz="1300">
                <a:solidFill>
                  <a:srgbClr val="000000"/>
                </a:solidFill>
              </a:defRPr>
            </a:pPr>
            <a:r>
              <a:t>ORFEO: Non si ama chi è morto.</a:t>
            </a:r>
          </a:p>
          <a:p>
            <a:pPr algn="l" defTabSz="457200">
              <a:defRPr sz="1300">
                <a:solidFill>
                  <a:srgbClr val="000000"/>
                </a:solidFill>
              </a:defRPr>
            </a:pPr>
            <a:r>
              <a:t>BACCA: Eppure hai pianto per monti e colline - l’hai cercata e chiamata - sei disceso nell’Ade. Questo cos’era?</a:t>
            </a:r>
          </a:p>
          <a:p>
            <a:pPr algn="l" defTabSz="457200">
              <a:defRPr sz="1300">
                <a:solidFill>
                  <a:srgbClr val="000000"/>
                </a:solidFill>
              </a:defRPr>
            </a:pPr>
            <a:r>
              <a:t>ORFEO: Tu dici che sei come un uomo. Sappi dunque che un uomo non sa che farsi della morte. L’Euridice che ho</a:t>
            </a:r>
          </a:p>
          <a:p>
            <a:pPr algn="l" defTabSz="457200">
              <a:defRPr sz="1300">
                <a:solidFill>
                  <a:srgbClr val="000000"/>
                </a:solidFill>
              </a:defRPr>
            </a:pPr>
            <a:r>
              <a:t>pianto era una stagione della vita. Io cercavo ben altro laggiù che il suo amore. Cercavo un passato che Euridice non sa. L’ho capito tra i morti mentre cantavo il mio canto. Ho visto le ombre irrigidirsi e guardar vuoto, i lamenti cessare, Persefòne nascondersi il volto, lo stesso tenebroso-impassibile, Ade, protendersi come un mortale e ascoltare. Ho capito che i morti non sono più nulla.</a:t>
            </a:r>
          </a:p>
          <a:p>
            <a:pPr algn="l" defTabSz="457200">
              <a:defRPr sz="1300">
                <a:solidFill>
                  <a:srgbClr val="000000"/>
                </a:solidFill>
              </a:defRPr>
            </a:pPr>
            <a:r>
              <a:t>BACCA: Il dolore ti ha stravolto, Orfeo. Chi non rivorrebbe il passato? Euridice era quasi rinata.</a:t>
            </a:r>
          </a:p>
          <a:p>
            <a:pPr algn="l" defTabSz="457200">
              <a:defRPr sz="1300">
                <a:solidFill>
                  <a:srgbClr val="000000"/>
                </a:solidFill>
              </a:defRPr>
            </a:pPr>
            <a:r>
              <a:t>ORFEO: Per poi morire un’altra volta, Bacca. Per portarsi nel sangue l’orrore dell’Ade e tremare con me giorno e notte.</a:t>
            </a:r>
          </a:p>
          <a:p>
            <a:pPr algn="l" defTabSz="457200">
              <a:defRPr sz="1300">
                <a:solidFill>
                  <a:srgbClr val="000000"/>
                </a:solidFill>
              </a:defRPr>
            </a:pPr>
            <a:r>
              <a:t>Tu non sai cos’è il nulla.</a:t>
            </a:r>
          </a:p>
          <a:p>
            <a:pPr algn="l" defTabSz="457200">
              <a:defRPr sz="1300">
                <a:solidFill>
                  <a:srgbClr val="000000"/>
                </a:solidFill>
              </a:defRPr>
            </a:pPr>
            <a:r>
              <a:t>BACCA: E così tu che cantando avevi riavuto il passato, l’hai respinto e distrutto. No, non ci posso credere.</a:t>
            </a:r>
          </a:p>
          <a:p>
            <a:pPr algn="l" defTabSz="457200">
              <a:defRPr sz="1300">
                <a:solidFill>
                  <a:srgbClr val="000000"/>
                </a:solidFill>
              </a:defRPr>
            </a:pPr>
            <a:r>
              <a:t>ORFEO: Capiscimi, Bacca. Fu un vero passato soltanto nel canto. L’Ade vide se stesso soltanto ascoltandomi. Già</a:t>
            </a:r>
          </a:p>
          <a:p>
            <a:pPr algn="l" defTabSz="457200">
              <a:defRPr sz="1300">
                <a:solidFill>
                  <a:srgbClr val="000000"/>
                </a:solidFill>
              </a:defRPr>
            </a:pPr>
            <a:r>
              <a:t>salendo il sentiero quel passato svaniva, si faceva ricordo, sapeva di morte. Quando mi giunse il primo barlume di cielo, trasalii come un ragazzo, felice e incredulo, trasalii per me solo, per il mondo dei vivi. La stagione che avevo cercato era là in quel barlume. Non m’importò nulla di lei che mi seguiva. Il mio passato fu il chiarore, fu il canto e il mattino. E mi voltai.</a:t>
            </a:r>
          </a:p>
          <a:p>
            <a:pPr algn="l" defTabSz="457200">
              <a:defRPr sz="1300">
                <a:solidFill>
                  <a:srgbClr val="000000"/>
                </a:solidFill>
              </a:defRPr>
            </a:pPr>
            <a:r>
              <a:t>BACCA: Come hai potuto rassegnarti, Orfeo? Chi ti ha visto al ritorno facevi paura. Euridice era stata per te un’esistenza.</a:t>
            </a:r>
          </a:p>
          <a:p>
            <a:pPr algn="l" defTabSz="457200">
              <a:defRPr sz="1300">
                <a:solidFill>
                  <a:srgbClr val="000000"/>
                </a:solidFill>
              </a:defRPr>
            </a:pPr>
            <a:r>
              <a:t>ORFEO: Sciocchezze. Euridice morendo divenne altra cosa. Quell’Orfeo che discese nell’Ade, non era più sposo né vedovo. Il mio pianto d’allora fu come i pianti che si fanno da ragazzo e si sorride a ricordarli. La stagione è passata. Io cercavo, piangendo, non più lei ma me stesso. Un destino, se vuoi. Mi ascoltavo.</a:t>
            </a:r>
          </a:p>
          <a:p>
            <a:pPr algn="l" defTabSz="457200">
              <a:defRPr sz="1300">
                <a:solidFill>
                  <a:srgbClr val="000000"/>
                </a:solidFill>
              </a:defRPr>
            </a:pPr>
            <a:r>
              <a:t>BACCA: Molte di noi ti vengon dietro perché credevano a questo tuo pianto. Tu ci hai dunque ingannate? ORFEO: O Bacca, Bacca, non vuoi proprio capire? Il mio destino non</a:t>
            </a:r>
          </a:p>
          <a:p>
            <a:pPr algn="l" defTabSz="457200">
              <a:defRPr sz="1300">
                <a:solidFill>
                  <a:srgbClr val="000000"/>
                </a:solidFill>
              </a:defRPr>
            </a:pPr>
            <a:r>
              <a:t>tradisce. Ho cercato me stesso. Non si cerca che questo.</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Italo Calvino</a:t>
            </a:r>
          </a:p>
        </p:txBody>
      </p:sp>
      <p:sp>
        <p:nvSpPr>
          <p:cNvPr id="201" name="Shape 201"/>
          <p:cNvSpPr/>
          <p:nvPr/>
        </p:nvSpPr>
        <p:spPr>
          <a:xfrm>
            <a:off x="560814" y="2659379"/>
            <a:ext cx="5886513" cy="533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Santiago de Las Vegas 1923 - Siena 1985</a:t>
            </a:r>
          </a:p>
        </p:txBody>
      </p:sp>
      <p:pic>
        <p:nvPicPr>
          <p:cNvPr id="202" name="Italo-Calvino-by-Jerry-Bauer.jpg"/>
          <p:cNvPicPr>
            <a:picLocks noChangeAspect="1"/>
          </p:cNvPicPr>
          <p:nvPr/>
        </p:nvPicPr>
        <p:blipFill>
          <a:blip r:embed="rId2">
            <a:extLst/>
          </a:blip>
          <a:stretch>
            <a:fillRect/>
          </a:stretch>
        </p:blipFill>
        <p:spPr>
          <a:xfrm>
            <a:off x="7391498" y="2819293"/>
            <a:ext cx="4326976" cy="5715214"/>
          </a:xfrm>
          <a:prstGeom prst="rect">
            <a:avLst/>
          </a:prstGeom>
          <a:ln w="12700">
            <a:miter lim="400000"/>
          </a:ln>
        </p:spPr>
      </p:pic>
      <p:sp>
        <p:nvSpPr>
          <p:cNvPr id="203" name="Shape 203"/>
          <p:cNvSpPr/>
          <p:nvPr/>
        </p:nvSpPr>
        <p:spPr>
          <a:xfrm>
            <a:off x="869681" y="3594100"/>
            <a:ext cx="5268780" cy="416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2400"/>
              </a:spcBef>
              <a:defRPr>
                <a:solidFill>
                  <a:srgbClr val="000000"/>
                </a:solidFill>
              </a:defRPr>
            </a:pPr>
            <a:r>
              <a:t>“Mentre lo </a:t>
            </a:r>
            <a:r>
              <a:rPr>
                <a:hlinkClick r:id="rId3"/>
              </a:rPr>
              <a:t>scrittore</a:t>
            </a:r>
            <a:r>
              <a:t> di romanzi accetta sempre come dato certo problematico, ma ineliminabile, la disarmonia tra individuo e società, tra uomo e mondo, </a:t>
            </a:r>
            <a:r>
              <a:rPr>
                <a:hlinkClick r:id="rId4"/>
              </a:rPr>
              <a:t>Calvino</a:t>
            </a:r>
            <a:r>
              <a:t>, poeta epico sperdutosi in tempi avversi all'epos, non vi si rassegna, e aspira a priori (e non, caso mai, come risultato di un lungo processo) a un'integrazione totale.” (Cesare Cases)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508000" y="530789"/>
            <a:ext cx="11988800" cy="1219201"/>
          </a:xfrm>
          <a:prstGeom prst="rect">
            <a:avLst/>
          </a:prstGeom>
        </p:spPr>
        <p:txBody>
          <a:bodyPr/>
          <a:lstStyle/>
          <a:p>
            <a:r>
              <a:t>Italo Calvino</a:t>
            </a:r>
          </a:p>
        </p:txBody>
      </p:sp>
      <p:sp>
        <p:nvSpPr>
          <p:cNvPr id="206" name="Shape 206"/>
          <p:cNvSpPr/>
          <p:nvPr/>
        </p:nvSpPr>
        <p:spPr>
          <a:xfrm>
            <a:off x="3029053" y="1708149"/>
            <a:ext cx="7603121"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2200" i="1">
                <a:solidFill>
                  <a:srgbClr val="404040"/>
                </a:solidFill>
              </a:defRPr>
            </a:lvl1pPr>
          </a:lstStyle>
          <a:p>
            <a:r>
              <a:t>Le cosmicomiche (1965) - Il cielo di pietra - L’altra Euridice (1980)</a:t>
            </a:r>
          </a:p>
        </p:txBody>
      </p:sp>
      <p:sp>
        <p:nvSpPr>
          <p:cNvPr id="207" name="Shape 207"/>
          <p:cNvSpPr/>
          <p:nvPr/>
        </p:nvSpPr>
        <p:spPr>
          <a:xfrm>
            <a:off x="584740" y="2593410"/>
            <a:ext cx="11835320" cy="25698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49580">
              <a:lnSpc>
                <a:spcPct val="107916"/>
              </a:lnSpc>
              <a:spcBef>
                <a:spcPts val="800"/>
              </a:spcBef>
              <a:defRPr sz="2000">
                <a:solidFill>
                  <a:srgbClr val="000000"/>
                </a:solidFill>
                <a:uFill>
                  <a:solidFill>
                    <a:srgbClr val="0070C0"/>
                  </a:solidFill>
                </a:uFill>
              </a:defRPr>
            </a:lvl1pPr>
          </a:lstStyle>
          <a:p>
            <a:pPr>
              <a:defRPr>
                <a:uFill>
                  <a:solidFill>
                    <a:srgbClr val="000000"/>
                  </a:solidFill>
                </a:uFill>
              </a:defRPr>
            </a:pPr>
            <a:r>
              <a:rPr>
                <a:uFill>
                  <a:solidFill>
                    <a:srgbClr val="0070C0"/>
                  </a:solidFill>
                </a:uFill>
              </a:rPr>
              <a:t>Voi avete vinto, uomini del fuori, e avete rifatto le storie come vi piace a voi, per condannare noi del dentro al ruolo che vi piace attribuirci, di potenze delle tenebre e della morte, e il nome che ci avete dato, gli Inferi, lo caricate di accenti funesti. Certo, se tutti dimenticheranno cosa veramente accadde tra noi, tra Euridice e Orfeo e me Plutone, quella storia tutta all’incontrario da come la raccontate voi, se veramente nessuno più ricorderà che Euridice era una di noi e che mai aveva abitato la superficie della Terra prima che Orfeo me la rapisse con le sue musiche menzognere, allora il nostro antico sogno di fare della Terra una sfera vivente sarà definitivamente perduto. </a:t>
            </a:r>
          </a:p>
        </p:txBody>
      </p:sp>
      <p:sp>
        <p:nvSpPr>
          <p:cNvPr id="208" name="Shape 208"/>
          <p:cNvSpPr/>
          <p:nvPr/>
        </p:nvSpPr>
        <p:spPr>
          <a:xfrm>
            <a:off x="618962" y="5496471"/>
            <a:ext cx="11766876" cy="292618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49580">
              <a:lnSpc>
                <a:spcPct val="107916"/>
              </a:lnSpc>
              <a:spcBef>
                <a:spcPts val="800"/>
              </a:spcBef>
              <a:defRPr sz="2000">
                <a:solidFill>
                  <a:srgbClr val="000000"/>
                </a:solidFill>
                <a:uFill>
                  <a:solidFill>
                    <a:srgbClr val="000000"/>
                  </a:solidFill>
                </a:uFill>
              </a:defRPr>
            </a:lvl1pPr>
          </a:lstStyle>
          <a:p>
            <a:r>
              <a:t>Ma Euridice, nello stesso istante, aveva preso la corsa su per i dirupi nella direzione da cui proveniva il suono, e prima che io potessi trattenerla aveva superato l’orlo del cratere. O fu un braccio, che la ghermì, serpentino, e la trascinò fuori; riuscii a udire un grido, il grido di lei, che si univa al suono di prima, in armonia con esso, in un unico canto che lei e lo sconosciuto cantore intonavano, scandito sulle corde di uno strumento, scendendo le pendici esterne del vulcano. Non so se quest’immagine corrisponde a ciò che vidi o a ciò che immaginai: stavo già sprofondando nel mio buio, i cieli interni si chiudevano a uno a uno sopra di me: volte silicee, tetti di alluminio, atmosfere di zolfo vischioso; e il variegato silenzio sotterraneo mi echeggiava intorno coi suoi boati trattenuti, coi suoi tuoni sottovoce.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p>
            <a:r>
              <a:t>Gesualdo Bufalino</a:t>
            </a:r>
          </a:p>
        </p:txBody>
      </p:sp>
      <p:sp>
        <p:nvSpPr>
          <p:cNvPr id="211" name="Shape 211"/>
          <p:cNvSpPr/>
          <p:nvPr/>
        </p:nvSpPr>
        <p:spPr>
          <a:xfrm>
            <a:off x="691914" y="2889421"/>
            <a:ext cx="4119588" cy="533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Comiso 1920 - Comiso 1996</a:t>
            </a:r>
          </a:p>
        </p:txBody>
      </p:sp>
      <p:pic>
        <p:nvPicPr>
          <p:cNvPr id="212" name="2015-04-14-304-gesualdo-bufalino.jpg"/>
          <p:cNvPicPr>
            <a:picLocks noChangeAspect="1"/>
          </p:cNvPicPr>
          <p:nvPr/>
        </p:nvPicPr>
        <p:blipFill>
          <a:blip r:embed="rId2">
            <a:extLst/>
          </a:blip>
          <a:stretch>
            <a:fillRect/>
          </a:stretch>
        </p:blipFill>
        <p:spPr>
          <a:xfrm>
            <a:off x="7495983" y="2921962"/>
            <a:ext cx="5181601" cy="5181601"/>
          </a:xfrm>
          <a:prstGeom prst="rect">
            <a:avLst/>
          </a:prstGeom>
          <a:ln w="12700">
            <a:miter lim="400000"/>
          </a:ln>
        </p:spPr>
      </p:pic>
      <p:sp>
        <p:nvSpPr>
          <p:cNvPr id="213" name="Shape 213"/>
          <p:cNvSpPr/>
          <p:nvPr/>
        </p:nvSpPr>
        <p:spPr>
          <a:xfrm>
            <a:off x="446333" y="3702050"/>
            <a:ext cx="6754620" cy="5181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1900"/>
            </a:pPr>
            <a:r>
              <a:t>“Riessere, this is the question” mi dice, parafrasando l’Amleto. Ebbene, parafrasiamolo ancora: il teatro (questo suo teatro che, mi sembra, abbia la forma di romanzo) pare regga lo specchio non alla natura (come si dice in Amleto), ma alla memoria…</a:t>
            </a:r>
          </a:p>
          <a:p>
            <a:pPr>
              <a:defRPr sz="1900"/>
            </a:pPr>
            <a:endParaRPr/>
          </a:p>
          <a:p>
            <a:pPr>
              <a:defRPr sz="1900"/>
            </a:pPr>
            <a:r>
              <a:t>“Scusi: ma secondo lei perché si scrive? Perché ci si affanna a tessere sogni e raggiri, si dà corpo a fantocci e fantasmi, si fabbricano babilonie di carta, s’inventano esistenze vicarie, universi paralleli e bugiardi, mentre fuori, così plausibile, piove la luce della luna nell’erba, e gioca d’un semplice gioco la vita? Glie la do io la risposta, se mi permette: scrivere non significa solo adulare i minuti con la cosmesi dell’immaginario, ma nutrirli dei nostri segreti mentali, addobbarli viziosamente delle nostre maschere nere”</a:t>
            </a:r>
          </a:p>
          <a:p>
            <a:pPr>
              <a:defRPr sz="1900" i="1"/>
            </a:pPr>
            <a:r>
              <a:t>(Intervista di Massimo Onofri, 1992)</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xfrm>
            <a:off x="508000" y="738857"/>
            <a:ext cx="11988800" cy="1020023"/>
          </a:xfrm>
          <a:prstGeom prst="rect">
            <a:avLst/>
          </a:prstGeom>
        </p:spPr>
        <p:txBody>
          <a:bodyPr/>
          <a:lstStyle>
            <a:lvl1pPr defTabSz="502412">
              <a:spcBef>
                <a:spcPts val="1300"/>
              </a:spcBef>
              <a:defRPr sz="6020"/>
            </a:lvl1pPr>
          </a:lstStyle>
          <a:p>
            <a:r>
              <a:t>Gesualdo Bufalino</a:t>
            </a:r>
          </a:p>
        </p:txBody>
      </p:sp>
      <p:sp>
        <p:nvSpPr>
          <p:cNvPr id="216" name="Shape 216"/>
          <p:cNvSpPr/>
          <p:nvPr/>
        </p:nvSpPr>
        <p:spPr>
          <a:xfrm>
            <a:off x="4091981" y="1715770"/>
            <a:ext cx="514595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defTabSz="457200">
              <a:defRPr sz="2200" i="1">
                <a:solidFill>
                  <a:srgbClr val="232323"/>
                </a:solidFill>
              </a:defRPr>
            </a:lvl1pPr>
          </a:lstStyle>
          <a:p>
            <a:r>
              <a:t>L’uomo invaso (1995) - Il ritorno di Euridice</a:t>
            </a:r>
          </a:p>
        </p:txBody>
      </p:sp>
      <p:sp>
        <p:nvSpPr>
          <p:cNvPr id="217" name="Shape 217"/>
          <p:cNvSpPr/>
          <p:nvPr/>
        </p:nvSpPr>
        <p:spPr>
          <a:xfrm>
            <a:off x="925310" y="2482849"/>
            <a:ext cx="11479300" cy="6807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800">
                <a:solidFill>
                  <a:srgbClr val="232323"/>
                </a:solidFill>
              </a:defRPr>
            </a:pPr>
            <a:r>
              <a:t>Ripensò al suo uomo, al loro ultimo incontro. Ci ripensò con fierezza. Poiché il poeta, era venuto qui per lei, e aveva sforzato le porte con passo conquistatore, e aveva piegato tutti alla fatalità del suo canto. Perfino Menippo, quel buffone, quel </a:t>
            </a:r>
            <a:r>
              <a:rPr i="1"/>
              <a:t>fool</a:t>
            </a:r>
            <a:r>
              <a:t>, aveva smesso di sogghignare, s’era preso il calvo capo fra le mani e piangeva, fra le sue bisacce di fave e lupini. E Tantalo aveva cessato di cercare con la bocca le linfe fuggiasche, Sisifo di spingere il macigno per forza di poppa… E la ventosa ruota d’Issione, eccola inerte in aria, come un cerchio d’inutile piombo. Un eroe, un eroe padrone era parso. E Cerbero gli s’era accucciato ai piedi, a leccargli con tre lingue i sandali stanchi… Ade dalla sua nube aveva detto di sì.</a:t>
            </a:r>
          </a:p>
          <a:p>
            <a:pPr algn="l" defTabSz="457200">
              <a:defRPr sz="1800">
                <a:solidFill>
                  <a:srgbClr val="232323"/>
                </a:solidFill>
              </a:defRPr>
            </a:pPr>
            <a:r>
              <a:t>Rivide il sèguito: la corsa in salita dietro di lui, per un tragitto di sassi e spine, arrancando col piede ancora zoppo del veleno viperino. Felice di poterlo vedere solo di spalle, felice del divieto che avrebbe fatto più grande la gioia di riabbracciarlo tra poco…</a:t>
            </a:r>
          </a:p>
          <a:p>
            <a:pPr algn="l" defTabSz="457200">
              <a:defRPr sz="1800">
                <a:solidFill>
                  <a:srgbClr val="232323"/>
                </a:solidFill>
              </a:defRPr>
            </a:pPr>
            <a:r>
              <a:t>Quale Erinni, quale ape funesta gli aveva punto la mente, perché, perché s’era irriflessivamente voltato?</a:t>
            </a:r>
          </a:p>
          <a:p>
            <a:pPr algn="l" defTabSz="457200">
              <a:defRPr sz="1800">
                <a:solidFill>
                  <a:srgbClr val="232323"/>
                </a:solidFill>
              </a:defRPr>
            </a:pPr>
            <a:r>
              <a:t>“Addio!” aveva dovuto gridargli dietro, “Addio!”, sentendosi la verga d’oro di Ermete picchiare piano sopra la spalla. E così, risucchiata dal buio, lo aveva visto allontanarsi verso la fessura del giorno, svanire in un pulviscolo biondo… Ma non sì da non sorprenderlo, in quell’istante di strazio, nel gesto di correre con dita urgenti alla cetra e di tentarne le corde con entusiasmo professionale… L’aria non li aveva ancora divisi che già la sua voce baldamente intonava “Che farò senza Euridice?”, e non sembrava che improvvisasse, ma che a lungo avesse studiato davanti a uno specchio quei vocalizzi e filature, tutto già bell’e pronto, da esibire al pubblico, ai battimani, ai riflettori della ribalta.</a:t>
            </a:r>
          </a:p>
          <a:p>
            <a:pPr algn="l" defTabSz="457200">
              <a:defRPr sz="1800">
                <a:solidFill>
                  <a:srgbClr val="232323"/>
                </a:solidFill>
              </a:defRPr>
            </a:pPr>
            <a:r>
              <a:t>La barca era tornata ad andare, già l’attracco s’intravedeva fra fiocchi laschi e sporchi di bruma. Le anime stavano zitte, appiccicate fra loro come nottole di caverna. Non s’udiva altro rumore che il colpo uguale e solenne dei remi nell’acqua. Allora Euridice si sentì d’un tratto sciogliere quell’ingorgo nel petto, e trionfalmente, dolorosamente capì: Orfeo s’era voltato apposta.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p>
            <a:r>
              <a:t>Dino Buzzati</a:t>
            </a:r>
          </a:p>
        </p:txBody>
      </p:sp>
      <p:pic>
        <p:nvPicPr>
          <p:cNvPr id="220" name="image2.jpg" descr="Immagine correlata"/>
          <p:cNvPicPr>
            <a:picLocks noChangeAspect="1"/>
          </p:cNvPicPr>
          <p:nvPr/>
        </p:nvPicPr>
        <p:blipFill>
          <a:blip r:embed="rId2">
            <a:extLst/>
          </a:blip>
          <a:stretch>
            <a:fillRect/>
          </a:stretch>
        </p:blipFill>
        <p:spPr>
          <a:xfrm>
            <a:off x="7831990" y="2657345"/>
            <a:ext cx="4416867" cy="6039110"/>
          </a:xfrm>
          <a:prstGeom prst="rect">
            <a:avLst/>
          </a:prstGeom>
          <a:ln w="12700">
            <a:miter lim="400000"/>
          </a:ln>
        </p:spPr>
      </p:pic>
      <p:sp>
        <p:nvSpPr>
          <p:cNvPr id="221" name="Shape 221"/>
          <p:cNvSpPr/>
          <p:nvPr/>
        </p:nvSpPr>
        <p:spPr>
          <a:xfrm>
            <a:off x="698054" y="2709354"/>
            <a:ext cx="4493978"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900"/>
            </a:lvl1pPr>
          </a:lstStyle>
          <a:p>
            <a:r>
              <a:t>Belluno 1906 - Milano 1979</a:t>
            </a:r>
          </a:p>
        </p:txBody>
      </p:sp>
      <p:sp>
        <p:nvSpPr>
          <p:cNvPr id="222" name="Shape 222"/>
          <p:cNvSpPr/>
          <p:nvPr/>
        </p:nvSpPr>
        <p:spPr>
          <a:xfrm>
            <a:off x="1100949" y="3364371"/>
            <a:ext cx="5600644" cy="5156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2400"/>
              </a:spcBef>
              <a:defRPr sz="2500">
                <a:solidFill>
                  <a:srgbClr val="000000"/>
                </a:solidFill>
              </a:defRPr>
            </a:pPr>
            <a:r>
              <a:t>“Non so quanti ricorderanno og­gi, a 40 anni dalla sua morte, un aspetto essenziale per capire Dino Buzzati, l’uomo e l’opera: la sua indo­le di conservatore all’antica, apoliti­co, pessimista e anche reazionario, come egli stesso ammise, ma reazio­nario in forma privata, precisò, «at­taccato alle vecchie cose, alla tradi­zione, piuttosto che alle cose di do­mani»”. </a:t>
            </a:r>
          </a:p>
          <a:p>
            <a:pPr algn="l">
              <a:spcBef>
                <a:spcPts val="2400"/>
              </a:spcBef>
              <a:defRPr sz="2500">
                <a:solidFill>
                  <a:srgbClr val="66635F"/>
                </a:solidFill>
              </a:defRPr>
            </a:pPr>
            <a:r>
              <a:t>(</a:t>
            </a:r>
            <a:r>
              <a:rPr>
                <a:hlinkClick r:id="rId3"/>
              </a:rPr>
              <a:t>Marcello Veneziani</a:t>
            </a:r>
            <a:r>
              <a: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title"/>
          </p:nvPr>
        </p:nvSpPr>
        <p:spPr>
          <a:xfrm>
            <a:off x="508000" y="800100"/>
            <a:ext cx="11988800" cy="958850"/>
          </a:xfrm>
          <a:prstGeom prst="rect">
            <a:avLst/>
          </a:prstGeom>
        </p:spPr>
        <p:txBody>
          <a:bodyPr/>
          <a:lstStyle>
            <a:lvl1pPr defTabSz="473201">
              <a:spcBef>
                <a:spcPts val="1200"/>
              </a:spcBef>
              <a:defRPr sz="5670"/>
            </a:lvl1pPr>
          </a:lstStyle>
          <a:p>
            <a:r>
              <a:t>Dino Buzzati</a:t>
            </a:r>
          </a:p>
        </p:txBody>
      </p:sp>
      <p:sp>
        <p:nvSpPr>
          <p:cNvPr id="225" name="Shape 225"/>
          <p:cNvSpPr/>
          <p:nvPr/>
        </p:nvSpPr>
        <p:spPr>
          <a:xfrm>
            <a:off x="5001989" y="1610642"/>
            <a:ext cx="3000822"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i="1"/>
            </a:lvl1pPr>
          </a:lstStyle>
          <a:p>
            <a:r>
              <a:t>Poema a fumetti (1969)</a:t>
            </a:r>
          </a:p>
        </p:txBody>
      </p:sp>
      <p:pic>
        <p:nvPicPr>
          <p:cNvPr id="226" name="image5.jpg" descr="Risultati immagini per Poema a fumetti (1969)"/>
          <p:cNvPicPr>
            <a:picLocks noChangeAspect="1"/>
          </p:cNvPicPr>
          <p:nvPr/>
        </p:nvPicPr>
        <p:blipFill>
          <a:blip r:embed="rId2">
            <a:extLst/>
          </a:blip>
          <a:stretch>
            <a:fillRect/>
          </a:stretch>
        </p:blipFill>
        <p:spPr>
          <a:xfrm>
            <a:off x="1370113" y="2584450"/>
            <a:ext cx="1835184" cy="2540001"/>
          </a:xfrm>
          <a:prstGeom prst="rect">
            <a:avLst/>
          </a:prstGeom>
          <a:ln w="12700">
            <a:miter lim="400000"/>
          </a:ln>
        </p:spPr>
      </p:pic>
      <p:pic>
        <p:nvPicPr>
          <p:cNvPr id="227" name="image4.jpg" descr="Immagine correlata"/>
          <p:cNvPicPr>
            <a:picLocks noChangeAspect="1"/>
          </p:cNvPicPr>
          <p:nvPr/>
        </p:nvPicPr>
        <p:blipFill>
          <a:blip r:embed="rId3">
            <a:extLst/>
          </a:blip>
          <a:stretch>
            <a:fillRect/>
          </a:stretch>
        </p:blipFill>
        <p:spPr>
          <a:xfrm>
            <a:off x="1370113" y="2584450"/>
            <a:ext cx="1788851" cy="2533650"/>
          </a:xfrm>
          <a:prstGeom prst="rect">
            <a:avLst/>
          </a:prstGeom>
          <a:ln w="12700">
            <a:miter lim="400000"/>
          </a:ln>
        </p:spPr>
      </p:pic>
      <p:pic>
        <p:nvPicPr>
          <p:cNvPr id="228" name="image3.jpg" descr="Immagine correlata"/>
          <p:cNvPicPr>
            <a:picLocks noChangeAspect="1"/>
          </p:cNvPicPr>
          <p:nvPr/>
        </p:nvPicPr>
        <p:blipFill>
          <a:blip r:embed="rId4">
            <a:extLst/>
          </a:blip>
          <a:stretch>
            <a:fillRect/>
          </a:stretch>
        </p:blipFill>
        <p:spPr>
          <a:xfrm>
            <a:off x="490458" y="2660562"/>
            <a:ext cx="3878397" cy="5409344"/>
          </a:xfrm>
          <a:prstGeom prst="rect">
            <a:avLst/>
          </a:prstGeom>
          <a:ln w="12700">
            <a:miter lim="400000"/>
          </a:ln>
        </p:spPr>
      </p:pic>
      <p:pic>
        <p:nvPicPr>
          <p:cNvPr id="229" name="image4.jpg" descr="Immagine correlata"/>
          <p:cNvPicPr>
            <a:picLocks noChangeAspect="1"/>
          </p:cNvPicPr>
          <p:nvPr/>
        </p:nvPicPr>
        <p:blipFill>
          <a:blip r:embed="rId3">
            <a:extLst/>
          </a:blip>
          <a:stretch>
            <a:fillRect/>
          </a:stretch>
        </p:blipFill>
        <p:spPr>
          <a:xfrm>
            <a:off x="4611296" y="2746728"/>
            <a:ext cx="3782208" cy="5356955"/>
          </a:xfrm>
          <a:prstGeom prst="rect">
            <a:avLst/>
          </a:prstGeom>
          <a:ln w="12700">
            <a:miter lim="400000"/>
          </a:ln>
        </p:spPr>
      </p:pic>
      <p:pic>
        <p:nvPicPr>
          <p:cNvPr id="230" name="image5.jpg" descr="Risultati immagini per Poema a fumetti (1969)"/>
          <p:cNvPicPr>
            <a:picLocks noChangeAspect="1"/>
          </p:cNvPicPr>
          <p:nvPr/>
        </p:nvPicPr>
        <p:blipFill>
          <a:blip r:embed="rId2">
            <a:extLst/>
          </a:blip>
          <a:stretch>
            <a:fillRect/>
          </a:stretch>
        </p:blipFill>
        <p:spPr>
          <a:xfrm>
            <a:off x="8592615" y="2806699"/>
            <a:ext cx="3783809" cy="5237013"/>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title"/>
          </p:nvPr>
        </p:nvSpPr>
        <p:spPr>
          <a:prstGeom prst="rect">
            <a:avLst/>
          </a:prstGeom>
        </p:spPr>
        <p:txBody>
          <a:bodyPr/>
          <a:lstStyle/>
          <a:p>
            <a:r>
              <a:t>Dino Buzzati</a:t>
            </a:r>
          </a:p>
        </p:txBody>
      </p:sp>
      <p:pic>
        <p:nvPicPr>
          <p:cNvPr id="233" name="image6.jpg" descr="Immagine correlata"/>
          <p:cNvPicPr>
            <a:picLocks noChangeAspect="1"/>
          </p:cNvPicPr>
          <p:nvPr/>
        </p:nvPicPr>
        <p:blipFill>
          <a:blip r:embed="rId2">
            <a:extLst/>
          </a:blip>
          <a:stretch>
            <a:fillRect/>
          </a:stretch>
        </p:blipFill>
        <p:spPr>
          <a:xfrm>
            <a:off x="1742693" y="2324100"/>
            <a:ext cx="9519414" cy="7296925"/>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t>Robert Browning</a:t>
            </a:r>
          </a:p>
        </p:txBody>
      </p:sp>
      <p:sp>
        <p:nvSpPr>
          <p:cNvPr id="138" name="Shape 138"/>
          <p:cNvSpPr/>
          <p:nvPr/>
        </p:nvSpPr>
        <p:spPr>
          <a:xfrm>
            <a:off x="687112" y="2786404"/>
            <a:ext cx="4979865" cy="546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700"/>
            </a:lvl1pPr>
          </a:lstStyle>
          <a:p>
            <a:r>
              <a:t>Camberwell 1812 - Venezia 1889</a:t>
            </a:r>
          </a:p>
        </p:txBody>
      </p:sp>
      <p:pic>
        <p:nvPicPr>
          <p:cNvPr id="139" name="robert-browning-2.jpg"/>
          <p:cNvPicPr>
            <a:picLocks noChangeAspect="1"/>
          </p:cNvPicPr>
          <p:nvPr/>
        </p:nvPicPr>
        <p:blipFill>
          <a:blip r:embed="rId2">
            <a:extLst/>
          </a:blip>
          <a:stretch>
            <a:fillRect/>
          </a:stretch>
        </p:blipFill>
        <p:spPr>
          <a:xfrm>
            <a:off x="6292497" y="2949686"/>
            <a:ext cx="6195131" cy="5162610"/>
          </a:xfrm>
          <a:prstGeom prst="rect">
            <a:avLst/>
          </a:prstGeom>
          <a:ln w="12700">
            <a:miter lim="400000"/>
          </a:ln>
        </p:spPr>
      </p:pic>
      <p:sp>
        <p:nvSpPr>
          <p:cNvPr id="140" name="Shape 140"/>
          <p:cNvSpPr/>
          <p:nvPr/>
        </p:nvSpPr>
        <p:spPr>
          <a:xfrm>
            <a:off x="570300" y="3940859"/>
            <a:ext cx="5213488" cy="472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2100">
                <a:solidFill>
                  <a:srgbClr val="000000"/>
                </a:solidFill>
              </a:defRPr>
            </a:pPr>
            <a:r>
              <a:t>“Browning si muove a suo agio tanto nella Grecia classica quanto nella Palestina biblica, così nell'Europa medievale o del Rinascimento come in quella contemporanea. In ogni poesia, mentre la sua padronanza del colore locale raramente manca di dar realtà alla scena che dipinge, egli concentra la sua attenzione su qualche grande momento nella storia d'un'anima, rivelandolo in tal maniera da illuminare qualche punto di eterno interesse psicologico.”</a:t>
            </a:r>
          </a:p>
          <a:p>
            <a:pPr algn="l" defTabSz="457200">
              <a:defRPr sz="2100" i="1">
                <a:solidFill>
                  <a:srgbClr val="535353"/>
                </a:solidFill>
              </a:defRPr>
            </a:pPr>
            <a:r>
              <a:t>(Enciclopedia Treccani)</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p>
            <a:r>
              <a:t>Salman Rushdie</a:t>
            </a:r>
          </a:p>
        </p:txBody>
      </p:sp>
      <p:sp>
        <p:nvSpPr>
          <p:cNvPr id="236" name="Shape 236"/>
          <p:cNvSpPr/>
          <p:nvPr/>
        </p:nvSpPr>
        <p:spPr>
          <a:xfrm>
            <a:off x="744195" y="2324099"/>
            <a:ext cx="2593672"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900"/>
            </a:lvl1pPr>
          </a:lstStyle>
          <a:p>
            <a:r>
              <a:t>Bombay 1947 - </a:t>
            </a:r>
          </a:p>
        </p:txBody>
      </p:sp>
      <p:pic>
        <p:nvPicPr>
          <p:cNvPr id="237" name="image1.jpg" descr="Risultati immagini per Rushdie"/>
          <p:cNvPicPr>
            <a:picLocks noChangeAspect="1"/>
          </p:cNvPicPr>
          <p:nvPr/>
        </p:nvPicPr>
        <p:blipFill>
          <a:blip r:embed="rId2">
            <a:extLst/>
          </a:blip>
          <a:stretch>
            <a:fillRect/>
          </a:stretch>
        </p:blipFill>
        <p:spPr>
          <a:xfrm>
            <a:off x="5787197" y="3413054"/>
            <a:ext cx="6307206" cy="3547803"/>
          </a:xfrm>
          <a:prstGeom prst="rect">
            <a:avLst/>
          </a:prstGeom>
          <a:ln w="12700">
            <a:miter lim="400000"/>
          </a:ln>
        </p:spPr>
      </p:pic>
      <p:sp>
        <p:nvSpPr>
          <p:cNvPr id="238" name="Shape 238"/>
          <p:cNvSpPr/>
          <p:nvPr/>
        </p:nvSpPr>
        <p:spPr>
          <a:xfrm>
            <a:off x="358895" y="2896668"/>
            <a:ext cx="4976567" cy="683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2400"/>
              </a:spcBef>
              <a:defRPr sz="1700">
                <a:solidFill>
                  <a:srgbClr val="000000"/>
                </a:solidFill>
              </a:defRPr>
            </a:pPr>
            <a:r>
              <a:t>“Io sono nato nella città di Bombay... tanto tempo fa. No, non va bene, impossibile sfuggire alla data: sono nato nella casa di cura del dottor Narlikar il 15 agosto 1947. E l'ora? Anche l'ora è importante. Be', diciamo di notte. No, bisogna essere più precisi... Allo scoccare della mezzanotte, in effetti. Quando io arrivai le lancette dell'orologio congiunsero i palmi in un saluto rispettoso. Oh, diciamolo chiaro, diciamolo chiaro; nell'istante preciso in cui l'India pervenne all'indipendenza, io fui scaraventato nel mondo. Ci fu chi boccheggiò. E, fuori dalla finestra, folle e fuochi d'artificio. Pochi secondi dopo, mio padre si ruppe un alluce; ma questo incidente era una bazzecola se paragonato a quel che era accaduto a me in quel tenebroso momento: grazie infatti alle tirannie occulte di quelle lancette dolcemente ossequianti, io ero stato misteriosamente ammanettato alla storia, e il mio destino indissolubilmente legato a quello del mio paese. Nei tre decenni successivi non avrei avuto scampo.”</a:t>
            </a:r>
          </a:p>
          <a:p>
            <a:pPr algn="l">
              <a:spcBef>
                <a:spcPts val="2400"/>
              </a:spcBef>
              <a:defRPr sz="1700">
                <a:solidFill>
                  <a:srgbClr val="66635F"/>
                </a:solidFill>
              </a:defRPr>
            </a:pPr>
            <a:r>
              <a:t>(Salman Rushdie)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prstGeom prst="rect">
            <a:avLst/>
          </a:prstGeom>
        </p:spPr>
        <p:txBody>
          <a:bodyPr/>
          <a:lstStyle/>
          <a:p>
            <a:r>
              <a:t>Salman Rushdie</a:t>
            </a:r>
          </a:p>
        </p:txBody>
      </p:sp>
      <p:sp>
        <p:nvSpPr>
          <p:cNvPr id="241" name="Shape 241"/>
          <p:cNvSpPr/>
          <p:nvPr/>
        </p:nvSpPr>
        <p:spPr>
          <a:xfrm>
            <a:off x="4472756" y="1732844"/>
            <a:ext cx="4059288"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i="1"/>
            </a:lvl1pPr>
          </a:lstStyle>
          <a:p>
            <a:r>
              <a:t>La terra sotto i suoi piedi (1999)</a:t>
            </a:r>
          </a:p>
        </p:txBody>
      </p:sp>
      <p:sp>
        <p:nvSpPr>
          <p:cNvPr id="242" name="Shape 242"/>
          <p:cNvSpPr/>
          <p:nvPr/>
        </p:nvSpPr>
        <p:spPr>
          <a:xfrm>
            <a:off x="1228328" y="2554251"/>
            <a:ext cx="10939635" cy="671068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49580">
              <a:lnSpc>
                <a:spcPct val="115000"/>
              </a:lnSpc>
              <a:spcBef>
                <a:spcPts val="1000"/>
              </a:spcBef>
              <a:defRPr>
                <a:solidFill>
                  <a:srgbClr val="000000"/>
                </a:solidFill>
                <a:uFill>
                  <a:solidFill>
                    <a:srgbClr val="000000"/>
                  </a:solidFill>
                </a:uFill>
              </a:defRPr>
            </a:pPr>
            <a:r>
              <a:t>Qua, Rai descrive le qualità musicali di Ormus: </a:t>
            </a:r>
            <a:r>
              <a:rPr i="1"/>
              <a:t> “Se dico che Ormus Cama è stato il cantante pop più grande di tutti, quello il cui genio superava tutti gli altri, quello che non fu mai raggiunto dal gruppo degli inseguitori, spero che anche il mio lettore più smaliziato mi darà prontamente ragione. Era un mago della musica le cui melodie potevano far ballare le vie della città e ondeggiare i palazzi al loro ritmo, un aureo trovatore con la vibrante poesia delle parole delle sue canzoni poteva spalancare le porte dell’Inferno; incarnava il cantante e l’autore di canzoni come sciamano e portavoce, e diventò il non-santo non-buffone del suo tempo. Ma, stando a quello che diceva di lui, Ormus era qualcosa di più; perché affermava di essere nientemeno che il segreto autore, il primo e principale innovatore, della musica che ci scorre nel sangue, che ci possiede e ci muove, ovunque siamo, della musica che parla la lingua segreta di tutta l’umanità, nostro comune retaggio, qualunque sia la madrelingua che parliamo, quali che siano i balli che abbiamo imparato a ballare per primi.”</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lstStyle/>
          <a:p>
            <a:r>
              <a:t>Claudio Magris</a:t>
            </a:r>
          </a:p>
        </p:txBody>
      </p:sp>
      <p:sp>
        <p:nvSpPr>
          <p:cNvPr id="245" name="Shape 245"/>
          <p:cNvSpPr/>
          <p:nvPr/>
        </p:nvSpPr>
        <p:spPr>
          <a:xfrm>
            <a:off x="581060" y="2608579"/>
            <a:ext cx="2378076" cy="635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a:lvl1pPr>
          </a:lstStyle>
          <a:p>
            <a:r>
              <a:t>Trieste 1939 -</a:t>
            </a:r>
          </a:p>
        </p:txBody>
      </p:sp>
      <p:pic>
        <p:nvPicPr>
          <p:cNvPr id="246" name="Chi-è-Claudio-Madris.jpg"/>
          <p:cNvPicPr>
            <a:picLocks noChangeAspect="1"/>
          </p:cNvPicPr>
          <p:nvPr/>
        </p:nvPicPr>
        <p:blipFill>
          <a:blip r:embed="rId2">
            <a:extLst/>
          </a:blip>
          <a:stretch>
            <a:fillRect/>
          </a:stretch>
        </p:blipFill>
        <p:spPr>
          <a:xfrm>
            <a:off x="6367686" y="2576755"/>
            <a:ext cx="5372359" cy="6200290"/>
          </a:xfrm>
          <a:prstGeom prst="rect">
            <a:avLst/>
          </a:prstGeom>
          <a:ln w="12700">
            <a:miter lim="400000"/>
          </a:ln>
        </p:spPr>
      </p:pic>
      <p:sp>
        <p:nvSpPr>
          <p:cNvPr id="247" name="Shape 247"/>
          <p:cNvSpPr/>
          <p:nvPr/>
        </p:nvSpPr>
        <p:spPr>
          <a:xfrm>
            <a:off x="358523" y="3470909"/>
            <a:ext cx="5731868" cy="4978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a:solidFill>
                  <a:srgbClr val="000000"/>
                </a:solidFill>
              </a:defRPr>
            </a:pPr>
            <a:r>
              <a:t>La letteratura, ben lungi dall'esprimere la "totalità dell'uomo", non è espressione, ma provocazione; non è quella splendida figura umana che vorrebbero i moralisti della cultura, ma è ambigua, innaturale, un poco mostruosa.</a:t>
            </a:r>
          </a:p>
          <a:p>
            <a:pPr>
              <a:defRPr>
                <a:solidFill>
                  <a:srgbClr val="000000"/>
                </a:solidFill>
              </a:defRPr>
            </a:pPr>
            <a:r>
              <a:t>Letteratura è un gesto non solo arbitrario, ma anche vizioso: è sempre un gesto di disubbidienza, peggio, un lazzo, una beffa; e insieme un gesto sacro, dunque antistorico, provocatorio.</a:t>
            </a:r>
          </a:p>
          <a:p>
            <a:pPr>
              <a:defRPr i="1">
                <a:solidFill>
                  <a:srgbClr val="66635F"/>
                </a:solidFill>
              </a:defRPr>
            </a:pPr>
            <a:r>
              <a:t>(Claudio Magris)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508000" y="637540"/>
            <a:ext cx="11988800" cy="1219201"/>
          </a:xfrm>
          <a:prstGeom prst="rect">
            <a:avLst/>
          </a:prstGeom>
        </p:spPr>
        <p:txBody>
          <a:bodyPr/>
          <a:lstStyle/>
          <a:p>
            <a:r>
              <a:t>Claudio Magris</a:t>
            </a:r>
          </a:p>
        </p:txBody>
      </p:sp>
      <p:sp>
        <p:nvSpPr>
          <p:cNvPr id="250" name="Shape 250"/>
          <p:cNvSpPr/>
          <p:nvPr/>
        </p:nvSpPr>
        <p:spPr>
          <a:xfrm>
            <a:off x="4902720" y="1678657"/>
            <a:ext cx="3199360"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i="1"/>
            </a:lvl1pPr>
          </a:lstStyle>
          <a:p>
            <a:r>
              <a:t>Lei dunque capirà (2006)</a:t>
            </a:r>
          </a:p>
        </p:txBody>
      </p:sp>
      <p:sp>
        <p:nvSpPr>
          <p:cNvPr id="251" name="Shape 251"/>
          <p:cNvSpPr/>
          <p:nvPr/>
        </p:nvSpPr>
        <p:spPr>
          <a:xfrm>
            <a:off x="367175" y="2537124"/>
            <a:ext cx="11475712" cy="2743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2400"/>
              </a:spcBef>
              <a:defRPr sz="1700">
                <a:solidFill>
                  <a:srgbClr val="000000"/>
                </a:solidFill>
              </a:defRPr>
            </a:pPr>
            <a:r>
              <a:t>“Non mi spaventava l’idea di ritrovarmi presto di nuovo là fuori, dove tutto è tanto più difficile e crudele che non qui nella Casa. Da sola sì che avrei avuto paura e non sarei mai uscita da questa pace, che avevo desiderata e invocata quando quel morbo più velenoso di un serpente mi aveva prostrata. Anche lui, là fuori, da solo aveva certo avuto paura; forse per questo era venuto a riprendermi. Non per salvarmi – anche se ne era convinto, se se lo dava ad intendere nelle sue canzoni. Forse ingannevoli, ma ammalianti; io l’avrei seguito anche solo per sentirle di nuovo. </a:t>
            </a:r>
          </a:p>
          <a:p>
            <a:pPr algn="l">
              <a:spcBef>
                <a:spcPts val="2400"/>
              </a:spcBef>
              <a:defRPr sz="1700">
                <a:solidFill>
                  <a:srgbClr val="000000"/>
                </a:solidFill>
              </a:defRPr>
            </a:pPr>
            <a:r>
              <a:t>No, non era venuto per salvarmi, ma per essere salvato. Come potrei cantare le mie canzoni in terra straniera? mi diceva. Ero io la sua terra perduta, la linfa della sua fioritura, della sua vita. Era venuto per riprendersi la sua terra, da dove era stato esiliato.</a:t>
            </a:r>
          </a:p>
        </p:txBody>
      </p:sp>
      <p:sp>
        <p:nvSpPr>
          <p:cNvPr id="252" name="Shape 252"/>
          <p:cNvSpPr/>
          <p:nvPr/>
        </p:nvSpPr>
        <p:spPr>
          <a:xfrm>
            <a:off x="327378" y="5639399"/>
            <a:ext cx="11988801" cy="43427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49580">
              <a:lnSpc>
                <a:spcPct val="115000"/>
              </a:lnSpc>
              <a:spcBef>
                <a:spcPts val="1000"/>
              </a:spcBef>
              <a:defRPr sz="1700">
                <a:solidFill>
                  <a:srgbClr val="000000"/>
                </a:solidFill>
                <a:uFill>
                  <a:solidFill>
                    <a:srgbClr val="000000"/>
                  </a:solidFill>
                </a:uFill>
              </a:defRPr>
            </a:pPr>
            <a:r>
              <a:t>Mi pareva già di sentirlo chiedermi della Casa, e di Lei, signor Presidente, della Fondazione e di noi e di cosa c’è veramente qui dentro e di come sono veramente le cose, i cuori, il mondo. Sì, perché anche lui, signor Presidente, è persuaso [...] che una volta entrati nella Casa si veda finalmente in faccia la verità – non più velata, riflessa, deformata, mascherata e truccata come la si vede là fuori, ma direttamente, faccia a faccia. Cantare il segreto della vita e della morte, diceva, chi siamo donde veniamo dove andiamo [...]. Là fuori, signor Presidente, si smania di sapere; [...] lui poi smania più di tutti, perché è un poeta e la poesia, dice, deve scoprire e dire il segreto della vita, strappare il velo, [...], toccare il fondo del mare dov’è nascosta la perla. Forse, ho pensato, era venuto a prendermi soprattutto – soltanto? – per questo, per sapere, per interrogarmi, perché [...] lui potesse afferrare la sua lira e inalzare il canto novo, inaudito, il canto che dice ciò che nessuno sa. [...]. Come dirgli che, qui dentro, a parte la luce tanto più fioca, è come là fuori? [...]. Pure qui gli oggetti mentono, si dissimulano e trascolorano come meduse. Siamo in tanti, come là fuori; ancora di più, [...] ma nessuno sa niente.</a:t>
            </a:r>
          </a:p>
          <a:p>
            <a:pPr algn="l" defTabSz="449580">
              <a:lnSpc>
                <a:spcPct val="115000"/>
              </a:lnSpc>
              <a:spcBef>
                <a:spcPts val="1000"/>
              </a:spcBef>
              <a:defRPr sz="1700">
                <a:solidFill>
                  <a:srgbClr val="000000"/>
                </a:solidFill>
                <a:uFill>
                  <a:solidFill>
                    <a:srgbClr val="000000"/>
                  </a:solidFill>
                </a:uFill>
              </a:defRPr>
            </a:pPr>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prstGeom prst="rect">
            <a:avLst/>
          </a:prstGeom>
        </p:spPr>
        <p:txBody>
          <a:bodyPr/>
          <a:lstStyle/>
          <a:p>
            <a:r>
              <a:t>Claudio Magris</a:t>
            </a:r>
          </a:p>
        </p:txBody>
      </p:sp>
      <p:sp>
        <p:nvSpPr>
          <p:cNvPr id="255" name="Shape 255"/>
          <p:cNvSpPr/>
          <p:nvPr/>
        </p:nvSpPr>
        <p:spPr>
          <a:xfrm>
            <a:off x="503754" y="2635391"/>
            <a:ext cx="11997292" cy="49885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49580">
              <a:lnSpc>
                <a:spcPct val="115000"/>
              </a:lnSpc>
              <a:spcBef>
                <a:spcPts val="1000"/>
              </a:spcBef>
              <a:defRPr sz="2000">
                <a:solidFill>
                  <a:srgbClr val="000000"/>
                </a:solidFill>
                <a:uFill>
                  <a:solidFill>
                    <a:srgbClr val="000000"/>
                  </a:solidFill>
                </a:uFill>
              </a:defRPr>
            </a:lvl1pPr>
          </a:lstStyle>
          <a:p>
            <a:r>
              <a:t>Ecco dunque perché, signor Presidente. No, non è come hanno detto, che si è girato per troppo amore, incapace di pazienza e di attesa, e dunque per troppo poco amore. E nemmeno perché, se fossi tornata con lui, da lui, non avrebbe più potuto cantare quelle canzoni melodiose e struggenti che dicevano il dolore della mia perdita [...]. No, signor Presidente, non è per questo motivo indegno e banale che si è voltato e mi ha perduta. [...] Sono stata io. Lui voleva sapere e io gliel’ho impedito. [...] Mi sarebbe tanto piaciuto uscire per un po’ – solo per un po’, lo sapevamo entrambi [...]. Ma l’avrei distrutto, uscendo con lui e rispondendo alle sue inevitabili domande. Io, distruggerlo? Piuttosto farmi mordere da un serpente cento volte più velenoso di quella banale infezione, piuttosto. Lei dunque capirà, signor Presidente, perché, quando eravamo ormai prossimi alle porte, l’ho chiamato con voce forte e sicura, e lui – sapevo che non avrebbe resistito – si è voltato, mentre io mi sentivo risucchiare indietro, leggera, sempre più leggera, una figurina di carta nel vento, [...], e lui mi guardava impietrito ma saldo e sicuro e io svanivo felice al suo sguardo, perché già lo vedevo ritornare straziato ma forte alla vita, ignaro del nulla, ancora capace di serenità, forse anche di felicità.</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r>
              <a:t>Robert browning</a:t>
            </a:r>
          </a:p>
        </p:txBody>
      </p:sp>
      <p:sp>
        <p:nvSpPr>
          <p:cNvPr id="143" name="Shape 143"/>
          <p:cNvSpPr/>
          <p:nvPr/>
        </p:nvSpPr>
        <p:spPr>
          <a:xfrm>
            <a:off x="165099" y="5958416"/>
            <a:ext cx="6502401" cy="4064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000"/>
            </a:pPr>
            <a:r>
              <a:t>Sì, dammi la bocca, gli occhi, la fronte, </a:t>
            </a:r>
            <a:br/>
            <a:r>
              <a:t>e insieme mi prendano ancora - un solo sguardo </a:t>
            </a:r>
            <a:br/>
            <a:r>
              <a:t>ora mi avvolgerà per sempre </a:t>
            </a:r>
            <a:br/>
            <a:r>
              <a:t>per non uscire mai dalla sua luce, </a:t>
            </a:r>
            <a:br/>
            <a:r>
              <a:t>anche se fuori è tenebra. </a:t>
            </a:r>
            <a:br/>
            <a:r>
              <a:t>Tienimi sicura, avvinta </a:t>
            </a:r>
            <a:br/>
            <a:r>
              <a:t>al tuo sguardo eterno. Le pene </a:t>
            </a:r>
            <a:br/>
            <a:r>
              <a:t>d’un tempo, dimenticate, e il terrore </a:t>
            </a:r>
            <a:br/>
            <a:r>
              <a:t>futuro, sfidato - non è mio </a:t>
            </a:r>
            <a:br/>
            <a:r>
              <a:t>il passato né il futuro - guardami!</a:t>
            </a:r>
          </a:p>
          <a:p>
            <a:pPr>
              <a:defRPr sz="2000"/>
            </a:pPr>
            <a:endParaRPr i="1"/>
          </a:p>
        </p:txBody>
      </p:sp>
      <p:sp>
        <p:nvSpPr>
          <p:cNvPr id="144" name="Shape 144"/>
          <p:cNvSpPr/>
          <p:nvPr/>
        </p:nvSpPr>
        <p:spPr>
          <a:xfrm>
            <a:off x="4593902" y="2178049"/>
            <a:ext cx="3816996"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Eurydice to Orpheus (1850)</a:t>
            </a:r>
          </a:p>
        </p:txBody>
      </p:sp>
      <p:sp>
        <p:nvSpPr>
          <p:cNvPr id="145" name="Shape 145"/>
          <p:cNvSpPr/>
          <p:nvPr/>
        </p:nvSpPr>
        <p:spPr>
          <a:xfrm>
            <a:off x="529989" y="2950633"/>
            <a:ext cx="5772622" cy="2743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914400">
              <a:defRPr sz="2000" b="1"/>
            </a:pPr>
            <a:r>
              <a:t>But give them me, the mouth, the eyes, the brow!</a:t>
            </a:r>
            <a:br/>
            <a:r>
              <a:t>Let them once more absorb me! One look now</a:t>
            </a:r>
            <a:br/>
            <a:r>
              <a:t>    Will lap me round for ever, not to pass</a:t>
            </a:r>
            <a:br/>
            <a:r>
              <a:t>Out of its light, though darkness lie beyond:</a:t>
            </a:r>
            <a:br/>
            <a:r>
              <a:t>Hold me but safe again within the bond</a:t>
            </a:r>
            <a:br/>
            <a:r>
              <a:t>    Of one immortal look! All woe that was,</a:t>
            </a:r>
            <a:br/>
            <a:r>
              <a:t>Forgotten, and all terror that may be,</a:t>
            </a:r>
            <a:br/>
            <a:r>
              <a:t>Defied,—no past is mine, no future: look at me!</a:t>
            </a:r>
          </a:p>
        </p:txBody>
      </p:sp>
      <p:pic>
        <p:nvPicPr>
          <p:cNvPr id="146" name="image1.jpg" descr="http://1.bp.blogspot.com/_M6n77aAbMxg/TTIWMsYNZyI/AAAAAAAAABA/bLFotMwFZt0/s1600/Frederic_Leighton-Orfeo_ed_Euridice-1864.jpg"/>
          <p:cNvPicPr>
            <a:picLocks noChangeAspect="1"/>
          </p:cNvPicPr>
          <p:nvPr/>
        </p:nvPicPr>
        <p:blipFill>
          <a:blip r:embed="rId2">
            <a:extLst/>
          </a:blip>
          <a:stretch>
            <a:fillRect/>
          </a:stretch>
        </p:blipFill>
        <p:spPr>
          <a:xfrm>
            <a:off x="7259240" y="2832100"/>
            <a:ext cx="4157857" cy="4483102"/>
          </a:xfrm>
          <a:prstGeom prst="rect">
            <a:avLst/>
          </a:prstGeom>
          <a:ln w="12700">
            <a:miter lim="400000"/>
          </a:ln>
        </p:spPr>
      </p:pic>
      <p:sp>
        <p:nvSpPr>
          <p:cNvPr id="147" name="Shape 147"/>
          <p:cNvSpPr/>
          <p:nvPr/>
        </p:nvSpPr>
        <p:spPr>
          <a:xfrm>
            <a:off x="5993927" y="7684346"/>
            <a:ext cx="6291115" cy="1320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Frederic Leighton, </a:t>
            </a:r>
            <a:r>
              <a:rPr i="1"/>
              <a:t>Orpheus and Euridice</a:t>
            </a:r>
            <a:r>
              <a:t>, 1864 </a:t>
            </a:r>
          </a:p>
          <a:p>
            <a:r>
              <a:t>Leighton house museum</a:t>
            </a:r>
          </a:p>
          <a:p>
            <a:r>
              <a:t>London, UK</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r>
              <a:t>Rainer Maria Rilke</a:t>
            </a:r>
          </a:p>
        </p:txBody>
      </p:sp>
      <p:sp>
        <p:nvSpPr>
          <p:cNvPr id="150" name="Shape 150"/>
          <p:cNvSpPr>
            <a:spLocks noGrp="1"/>
          </p:cNvSpPr>
          <p:nvPr>
            <p:ph type="body" sz="quarter" idx="1"/>
          </p:nvPr>
        </p:nvSpPr>
        <p:spPr>
          <a:xfrm>
            <a:off x="381564" y="2324100"/>
            <a:ext cx="5816601" cy="486552"/>
          </a:xfrm>
          <a:prstGeom prst="rect">
            <a:avLst/>
          </a:prstGeom>
        </p:spPr>
        <p:txBody>
          <a:bodyPr/>
          <a:lstStyle>
            <a:lvl1pPr marL="0" indent="0" defTabSz="455675">
              <a:spcBef>
                <a:spcPts val="1400"/>
              </a:spcBef>
              <a:buClrTx/>
              <a:buSzTx/>
              <a:buFontTx/>
              <a:buNone/>
              <a:defRPr sz="2340"/>
            </a:lvl1pPr>
          </a:lstStyle>
          <a:p>
            <a:r>
              <a:t>Praga 1875 - Muzot 1926</a:t>
            </a:r>
          </a:p>
        </p:txBody>
      </p:sp>
      <p:pic>
        <p:nvPicPr>
          <p:cNvPr id="151" name="orfeo_euri_hermes.jpg"/>
          <p:cNvPicPr>
            <a:picLocks noChangeAspect="1"/>
          </p:cNvPicPr>
          <p:nvPr/>
        </p:nvPicPr>
        <p:blipFill>
          <a:blip r:embed="rId2">
            <a:extLst/>
          </a:blip>
          <a:stretch>
            <a:fillRect/>
          </a:stretch>
        </p:blipFill>
        <p:spPr>
          <a:xfrm>
            <a:off x="9433726" y="3254304"/>
            <a:ext cx="3436411" cy="4074795"/>
          </a:xfrm>
          <a:prstGeom prst="rect">
            <a:avLst/>
          </a:prstGeom>
          <a:ln w="12700">
            <a:miter lim="400000"/>
          </a:ln>
        </p:spPr>
      </p:pic>
      <p:sp>
        <p:nvSpPr>
          <p:cNvPr id="152" name="Shape 152"/>
          <p:cNvSpPr/>
          <p:nvPr/>
        </p:nvSpPr>
        <p:spPr>
          <a:xfrm>
            <a:off x="5310787" y="2324100"/>
            <a:ext cx="7664803" cy="736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900" b="1">
                <a:solidFill>
                  <a:srgbClr val="000000"/>
                </a:solidFill>
              </a:defRPr>
            </a:pPr>
            <a:r>
              <a:rPr i="1"/>
              <a:t>L’addio di Orfeo a Euridice</a:t>
            </a:r>
            <a:r>
              <a:t> (I sec. d.C., copia romana di bassorilievo attico del V sec.), rilievo, Napoli - Museo Archeologico Nazionale</a:t>
            </a:r>
          </a:p>
        </p:txBody>
      </p:sp>
      <p:sp>
        <p:nvSpPr>
          <p:cNvPr id="153" name="Shape 153"/>
          <p:cNvSpPr/>
          <p:nvPr/>
        </p:nvSpPr>
        <p:spPr>
          <a:xfrm>
            <a:off x="335267" y="3254304"/>
            <a:ext cx="9017449" cy="6134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900">
                <a:solidFill>
                  <a:srgbClr val="232323"/>
                </a:solidFill>
              </a:defRPr>
            </a:pPr>
            <a:r>
              <a:t>“Era il 1904 quando Rainer Maria Rilke scrisse </a:t>
            </a:r>
            <a:r>
              <a:rPr i="1"/>
              <a:t>Orfeo. Euridice. Ermes,</a:t>
            </a:r>
            <a:r>
              <a:t> e qualcuno può domandarsi se la più grande opera di questo secolo non fu creata novant’anni fa. Il poeta tedesco aveva allora ventinove anni e conduceva una vita alquanto peripatetica che lo portò prima a Roma, dove la poesia fu iniziata, e pochi mesi dopo in Svezia, dove fu terminata. […] Non c’è dubbio:   </a:t>
            </a:r>
            <a:r>
              <a:rPr i="1"/>
              <a:t>Orfeo. Euridice. Ermes </a:t>
            </a:r>
            <a:r>
              <a:t>è una fuga dalla biografia così com’è una fuga dalla geografia. Della Svezia vi appare tutt’al più la diffusa luce grigiastra che avvolge tutta la scena. Dell’Italia vi è anche meno, se si astrae dall’affermazione spesso ripetuta che fu un bassorilievo del Museo Nazionale di Napoli, raffigurante i tre personaggi, a mettere in moto la penna di Rilke. […]</a:t>
            </a:r>
          </a:p>
          <a:p>
            <a:pPr algn="l" defTabSz="457200">
              <a:defRPr sz="1900">
                <a:solidFill>
                  <a:srgbClr val="232323"/>
                </a:solidFill>
              </a:defRPr>
            </a:pPr>
            <a:r>
              <a:t>L’estraniamento […] è il forte di ogni individuo, e questa poesia si occupa, in parte, anche dell’estraniamento. Proprio a questa parte, specificatamente, la nostra poesia deve la sua durevole suggestione. […] Tutto sommato, ciò che costituisce il nocciolo di </a:t>
            </a:r>
            <a:r>
              <a:rPr i="1"/>
              <a:t>Orfeo. Euridice. Ermes </a:t>
            </a:r>
            <a:r>
              <a:t>è una frase di uso comune, che esprime quella essenza e suona più o meno così: “Se te ne vai, io muoio”.[…]</a:t>
            </a:r>
          </a:p>
          <a:p>
            <a:pPr algn="l" defTabSz="457200">
              <a:defRPr sz="1900">
                <a:solidFill>
                  <a:srgbClr val="232323"/>
                </a:solidFill>
              </a:defRPr>
            </a:pPr>
            <a:r>
              <a:t>Questa poesia assomiglia a un sogno inquietante nel quale si conquista qualcosa di molto prezioso solo per perderlo dopo un momento.”</a:t>
            </a:r>
          </a:p>
          <a:p>
            <a:pPr algn="l" defTabSz="457200">
              <a:defRPr sz="1900">
                <a:solidFill>
                  <a:srgbClr val="232323"/>
                </a:solidFill>
              </a:defRPr>
            </a:pPr>
            <a:r>
              <a:t>Torö, Svezia, 1994</a:t>
            </a:r>
          </a:p>
          <a:p>
            <a:pPr algn="l" defTabSz="457200">
              <a:defRPr sz="1900">
                <a:solidFill>
                  <a:srgbClr val="232323"/>
                </a:solidFill>
              </a:defRPr>
            </a:pPr>
            <a:r>
              <a:t>(Iosif Brodskij, </a:t>
            </a:r>
            <a:r>
              <a:rPr i="1"/>
              <a:t>Novant’anni dopo</a:t>
            </a:r>
            <a:r>
              <a:t>, in </a:t>
            </a:r>
            <a:r>
              <a:rPr i="1"/>
              <a:t>Dolore e ragione</a:t>
            </a:r>
            <a:r>
              <a:t>, Adelphi)</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216697" y="335915"/>
            <a:ext cx="3666692"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200" i="1"/>
            </a:lvl1pPr>
          </a:lstStyle>
          <a:p>
            <a:r>
              <a:t>Orfeo, Euridice, Hermes (1904)</a:t>
            </a:r>
          </a:p>
        </p:txBody>
      </p:sp>
      <p:sp>
        <p:nvSpPr>
          <p:cNvPr id="156" name="Shape 156"/>
          <p:cNvSpPr/>
          <p:nvPr/>
        </p:nvSpPr>
        <p:spPr>
          <a:xfrm>
            <a:off x="1245291" y="10906626"/>
            <a:ext cx="824786" cy="330201"/>
          </a:xfrm>
          <a:prstGeom prst="rect">
            <a:avLst/>
          </a:prstGeom>
          <a:ln w="12700">
            <a:miter lim="400000"/>
          </a:ln>
        </p:spPr>
        <p:txBody>
          <a:bodyPr lIns="50800" tIns="50800" rIns="50800" bIns="50800" anchor="ctr">
            <a:spAutoFit/>
          </a:bodyPr>
          <a:lstStyle/>
          <a:p>
            <a:pPr lvl="1" indent="623454" algn="l" defTabSz="457200">
              <a:defRPr sz="1500">
                <a:solidFill>
                  <a:srgbClr val="000000"/>
                </a:solidFill>
                <a:latin typeface="Helvetica"/>
                <a:ea typeface="Helvetica"/>
                <a:cs typeface="Helvetica"/>
                <a:sym typeface="Helvetica"/>
              </a:defRPr>
            </a:pPr>
            <a:endParaRPr/>
          </a:p>
        </p:txBody>
      </p:sp>
      <p:sp>
        <p:nvSpPr>
          <p:cNvPr id="157" name="Shape 157"/>
          <p:cNvSpPr/>
          <p:nvPr/>
        </p:nvSpPr>
        <p:spPr>
          <a:xfrm>
            <a:off x="117754" y="1290320"/>
            <a:ext cx="3575583" cy="7823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400">
                <a:solidFill>
                  <a:srgbClr val="000000"/>
                </a:solidFill>
              </a:defRPr>
            </a:pPr>
            <a:r>
              <a:t>Das war der Seelen wunderliches Bergwerk.</a:t>
            </a:r>
          </a:p>
          <a:p>
            <a:pPr algn="l" defTabSz="457200">
              <a:defRPr sz="1400">
                <a:solidFill>
                  <a:srgbClr val="000000"/>
                </a:solidFill>
              </a:defRPr>
            </a:pPr>
            <a:r>
              <a:t>Wie stille Silbererze gingen sie</a:t>
            </a:r>
          </a:p>
          <a:p>
            <a:pPr algn="l" defTabSz="457200">
              <a:defRPr sz="1400">
                <a:solidFill>
                  <a:srgbClr val="000000"/>
                </a:solidFill>
              </a:defRPr>
            </a:pPr>
            <a:r>
              <a:t>als Adern durch sein Dunkel. Zwischen Wurzeln entsprang das Blut, das fortgeht zu den Menschen, und schwer wie Porphyr sah es aus im Dunkel. Sonst war nichts Rotes.</a:t>
            </a:r>
          </a:p>
          <a:p>
            <a:pPr algn="l" defTabSz="457200">
              <a:defRPr sz="1400">
                <a:solidFill>
                  <a:srgbClr val="000000"/>
                </a:solidFill>
              </a:defRPr>
            </a:pPr>
            <a:r>
              <a:t>Felsen waren da</a:t>
            </a:r>
          </a:p>
          <a:p>
            <a:pPr algn="l" defTabSz="457200">
              <a:defRPr sz="1400">
                <a:solidFill>
                  <a:srgbClr val="000000"/>
                </a:solidFill>
              </a:defRPr>
            </a:pPr>
            <a:r>
              <a:t>und wesenlose Wälder. Brücken über Leeres</a:t>
            </a:r>
          </a:p>
          <a:p>
            <a:pPr algn="l" defTabSz="457200">
              <a:defRPr sz="1400">
                <a:solidFill>
                  <a:srgbClr val="000000"/>
                </a:solidFill>
              </a:defRPr>
            </a:pPr>
            <a:r>
              <a:t>und jener große graue blinde Teich,</a:t>
            </a:r>
          </a:p>
          <a:p>
            <a:pPr algn="l" defTabSz="457200">
              <a:defRPr sz="1400">
                <a:solidFill>
                  <a:srgbClr val="000000"/>
                </a:solidFill>
              </a:defRPr>
            </a:pPr>
            <a:r>
              <a:t>der über seinem fernen Grunde hing</a:t>
            </a:r>
          </a:p>
          <a:p>
            <a:pPr algn="l" defTabSz="457200">
              <a:defRPr sz="1400">
                <a:solidFill>
                  <a:srgbClr val="000000"/>
                </a:solidFill>
              </a:defRPr>
            </a:pPr>
            <a:r>
              <a:t>wie Regenhimmel über einer Landschaft.</a:t>
            </a:r>
          </a:p>
          <a:p>
            <a:pPr algn="l" defTabSz="457200">
              <a:defRPr sz="1400">
                <a:solidFill>
                  <a:srgbClr val="000000"/>
                </a:solidFill>
              </a:defRPr>
            </a:pPr>
            <a:r>
              <a:t>Und zwischen Wiesen, sanft und voller Langmut, erschien des einen Weges blasser Streifen,</a:t>
            </a:r>
          </a:p>
          <a:p>
            <a:pPr algn="l" defTabSz="457200">
              <a:defRPr sz="1400">
                <a:solidFill>
                  <a:srgbClr val="000000"/>
                </a:solidFill>
              </a:defRPr>
            </a:pPr>
            <a:r>
              <a:t>wie eine lange Bleiche hingelegt.</a:t>
            </a:r>
          </a:p>
          <a:p>
            <a:pPr algn="l" defTabSz="457200">
              <a:defRPr sz="1400">
                <a:solidFill>
                  <a:srgbClr val="000000"/>
                </a:solidFill>
              </a:defRPr>
            </a:pPr>
            <a:r>
              <a:t>Und dieses einen Weges kamen sie.</a:t>
            </a:r>
          </a:p>
          <a:p>
            <a:pPr algn="l" defTabSz="457200">
              <a:defRPr sz="1400">
                <a:solidFill>
                  <a:srgbClr val="000000"/>
                </a:solidFill>
              </a:defRPr>
            </a:pPr>
            <a:r>
              <a:t>Voran der schlanke Mann im blauen Mantel,</a:t>
            </a:r>
          </a:p>
          <a:p>
            <a:pPr algn="l" defTabSz="457200">
              <a:defRPr sz="1400">
                <a:solidFill>
                  <a:srgbClr val="000000"/>
                </a:solidFill>
              </a:defRPr>
            </a:pPr>
            <a:r>
              <a:t>der stumm und ungeduldig vor sich aussah.</a:t>
            </a:r>
          </a:p>
          <a:p>
            <a:pPr algn="l" defTabSz="457200">
              <a:defRPr sz="1400">
                <a:solidFill>
                  <a:srgbClr val="000000"/>
                </a:solidFill>
              </a:defRPr>
            </a:pPr>
            <a:r>
              <a:t>Ohne zu kauen fraß sein Schritt den Weg</a:t>
            </a:r>
          </a:p>
          <a:p>
            <a:pPr algn="l" defTabSz="457200">
              <a:defRPr sz="1400">
                <a:solidFill>
                  <a:srgbClr val="000000"/>
                </a:solidFill>
              </a:defRPr>
            </a:pPr>
            <a:r>
              <a:t>in großen Bissen; seine Hände hingen</a:t>
            </a:r>
          </a:p>
          <a:p>
            <a:pPr algn="l" defTabSz="457200">
              <a:defRPr sz="1400">
                <a:solidFill>
                  <a:srgbClr val="000000"/>
                </a:solidFill>
              </a:defRPr>
            </a:pPr>
            <a:r>
              <a:t>schwer und verschlossen aus dem Fall der Falten und wußten nicht mehr von der leichten Leier,</a:t>
            </a:r>
          </a:p>
          <a:p>
            <a:pPr algn="l" defTabSz="457200">
              <a:defRPr sz="1400">
                <a:solidFill>
                  <a:srgbClr val="000000"/>
                </a:solidFill>
              </a:defRPr>
            </a:pPr>
            <a:r>
              <a:t>die in die Linke eingewachsen war</a:t>
            </a:r>
          </a:p>
          <a:p>
            <a:pPr algn="l" defTabSz="457200">
              <a:defRPr sz="1400">
                <a:solidFill>
                  <a:srgbClr val="000000"/>
                </a:solidFill>
              </a:defRPr>
            </a:pPr>
            <a:r>
              <a:t>wie Rosenranken in den Ast des Ölbaums.</a:t>
            </a:r>
          </a:p>
          <a:p>
            <a:pPr algn="l" defTabSz="457200">
              <a:defRPr sz="1400">
                <a:solidFill>
                  <a:srgbClr val="000000"/>
                </a:solidFill>
              </a:defRPr>
            </a:pPr>
            <a:r>
              <a:t>Und seine Sinne waren wie entzweit:</a:t>
            </a:r>
          </a:p>
          <a:p>
            <a:pPr algn="l" defTabSz="457200">
              <a:defRPr sz="1400">
                <a:solidFill>
                  <a:srgbClr val="000000"/>
                </a:solidFill>
              </a:defRPr>
            </a:pPr>
            <a:r>
              <a:t> </a:t>
            </a:r>
          </a:p>
        </p:txBody>
      </p:sp>
      <p:sp>
        <p:nvSpPr>
          <p:cNvPr id="158" name="Shape 158"/>
          <p:cNvSpPr/>
          <p:nvPr/>
        </p:nvSpPr>
        <p:spPr>
          <a:xfrm>
            <a:off x="3705031" y="831567"/>
            <a:ext cx="3666692" cy="9029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400">
                <a:solidFill>
                  <a:srgbClr val="000000"/>
                </a:solidFill>
              </a:defRPr>
            </a:pPr>
            <a:r>
              <a:t>indes der Blick ihm wie ein Hund vorauslief, umkehrte, kam und immer wieder weit</a:t>
            </a:r>
          </a:p>
          <a:p>
            <a:pPr algn="l" defTabSz="457200">
              <a:defRPr sz="1400">
                <a:solidFill>
                  <a:srgbClr val="000000"/>
                </a:solidFill>
              </a:defRPr>
            </a:pPr>
            <a:r>
              <a:t>und wartend an der nächsten Wendung stand, - blieb sein Gehör wie ein Geruch zurück. Manchmal erschien es ihm als reichte es</a:t>
            </a:r>
          </a:p>
          <a:p>
            <a:pPr algn="l" defTabSz="457200">
              <a:defRPr sz="1400">
                <a:solidFill>
                  <a:srgbClr val="000000"/>
                </a:solidFill>
              </a:defRPr>
            </a:pPr>
            <a:r>
              <a:t>bis an das Gehen jener beiden andern,</a:t>
            </a:r>
          </a:p>
          <a:p>
            <a:pPr algn="l" defTabSz="457200">
              <a:defRPr sz="1400">
                <a:solidFill>
                  <a:srgbClr val="000000"/>
                </a:solidFill>
              </a:defRPr>
            </a:pPr>
            <a:r>
              <a:t>die folgen sollten diesen ganzen Aufstieg.</a:t>
            </a:r>
          </a:p>
          <a:p>
            <a:pPr algn="l" defTabSz="457200">
              <a:defRPr sz="1400">
                <a:solidFill>
                  <a:srgbClr val="000000"/>
                </a:solidFill>
              </a:defRPr>
            </a:pPr>
            <a:r>
              <a:t>Dann wieder wars nur seines Steigens Nachklang und seines Mantels Wind was hinter ihm war.</a:t>
            </a:r>
          </a:p>
          <a:p>
            <a:pPr algn="l" defTabSz="457200">
              <a:defRPr sz="1400">
                <a:solidFill>
                  <a:srgbClr val="000000"/>
                </a:solidFill>
              </a:defRPr>
            </a:pPr>
            <a:r>
              <a:t>Er aber sagte sich, sie kämen doch;</a:t>
            </a:r>
          </a:p>
          <a:p>
            <a:pPr algn="l" defTabSz="457200">
              <a:defRPr sz="1400">
                <a:solidFill>
                  <a:srgbClr val="000000"/>
                </a:solidFill>
              </a:defRPr>
            </a:pPr>
            <a:r>
              <a:t>sagte es laut und hörte sich verhallen.</a:t>
            </a:r>
          </a:p>
          <a:p>
            <a:pPr algn="l" defTabSz="457200">
              <a:defRPr sz="1400">
                <a:solidFill>
                  <a:srgbClr val="000000"/>
                </a:solidFill>
              </a:defRPr>
            </a:pPr>
            <a:r>
              <a:t>Sie kämen doch, nur wärens zwei</a:t>
            </a:r>
          </a:p>
          <a:p>
            <a:pPr algn="l" defTabSz="457200">
              <a:defRPr sz="1400">
                <a:solidFill>
                  <a:srgbClr val="000000"/>
                </a:solidFill>
              </a:defRPr>
            </a:pPr>
            <a:r>
              <a:t>die furchtbar leise gingen. Dürfte er</a:t>
            </a:r>
          </a:p>
          <a:p>
            <a:pPr algn="l" defTabSz="457200">
              <a:defRPr sz="1400">
                <a:solidFill>
                  <a:srgbClr val="000000"/>
                </a:solidFill>
              </a:defRPr>
            </a:pPr>
            <a:r>
              <a:t>sich einmal wenden (wäre das Zurückschaun nicht die Zersetzung dieses ganzen Werkes,</a:t>
            </a:r>
          </a:p>
          <a:p>
            <a:pPr algn="l" defTabSz="457200">
              <a:defRPr sz="1400">
                <a:solidFill>
                  <a:srgbClr val="000000"/>
                </a:solidFill>
              </a:defRPr>
            </a:pPr>
            <a:r>
              <a:t>das erst vollbracht wird), müßte er sie sehen,</a:t>
            </a:r>
          </a:p>
          <a:p>
            <a:pPr algn="l" defTabSz="457200">
              <a:defRPr sz="1400">
                <a:solidFill>
                  <a:srgbClr val="000000"/>
                </a:solidFill>
              </a:defRPr>
            </a:pPr>
            <a:r>
              <a:t>die beiden Leisen, die ihm schweigend nachgehn:</a:t>
            </a:r>
          </a:p>
          <a:p>
            <a:pPr algn="l" defTabSz="457200">
              <a:defRPr sz="1400">
                <a:solidFill>
                  <a:srgbClr val="000000"/>
                </a:solidFill>
              </a:defRPr>
            </a:pPr>
            <a:r>
              <a:t>Den Gott des Ganges und der weiten Botschaft, die Reisehaube über hellen Augen,</a:t>
            </a:r>
          </a:p>
          <a:p>
            <a:pPr algn="l" defTabSz="457200">
              <a:defRPr sz="1400">
                <a:solidFill>
                  <a:srgbClr val="000000"/>
                </a:solidFill>
              </a:defRPr>
            </a:pPr>
            <a:r>
              <a:t>den schlanken Stab hertragend vor dem Leibe und flügelschlagend an den Fußgelenken;</a:t>
            </a:r>
          </a:p>
          <a:p>
            <a:pPr algn="l" defTabSz="457200">
              <a:defRPr sz="1400">
                <a:solidFill>
                  <a:srgbClr val="000000"/>
                </a:solidFill>
              </a:defRPr>
            </a:pPr>
            <a:r>
              <a:t>und seiner linken Hand gegeben: sie.</a:t>
            </a:r>
          </a:p>
          <a:p>
            <a:pPr algn="l" defTabSz="457200">
              <a:defRPr sz="1400">
                <a:solidFill>
                  <a:srgbClr val="000000"/>
                </a:solidFill>
              </a:defRPr>
            </a:pPr>
            <a:r>
              <a:t>Die So-geliebte, daß aus einer Leier</a:t>
            </a:r>
          </a:p>
          <a:p>
            <a:pPr algn="l" defTabSz="457200">
              <a:defRPr sz="1400">
                <a:solidFill>
                  <a:srgbClr val="000000"/>
                </a:solidFill>
              </a:defRPr>
            </a:pPr>
            <a:r>
              <a:t>mehr Klage kam als je aus Klagefrauen;</a:t>
            </a:r>
          </a:p>
          <a:p>
            <a:pPr algn="l" defTabSz="457200">
              <a:defRPr sz="1400">
                <a:solidFill>
                  <a:srgbClr val="000000"/>
                </a:solidFill>
              </a:defRPr>
            </a:pPr>
            <a:r>
              <a:t>daß eine Welt aus Klage ward, in der</a:t>
            </a:r>
          </a:p>
          <a:p>
            <a:pPr algn="l" defTabSz="457200">
              <a:defRPr sz="1400">
                <a:solidFill>
                  <a:srgbClr val="000000"/>
                </a:solidFill>
              </a:defRPr>
            </a:pPr>
            <a:r>
              <a:t>alles noch einmal da war: Wald und Tal</a:t>
            </a:r>
          </a:p>
          <a:p>
            <a:pPr algn="l" defTabSz="457200">
              <a:defRPr sz="1400">
                <a:solidFill>
                  <a:srgbClr val="000000"/>
                </a:solidFill>
              </a:defRPr>
            </a:pPr>
            <a:r>
              <a:t>und Weg und Ortschaft, Feld und Fluß und Tier; und daß um diese Klage-Welt, ganz so</a:t>
            </a:r>
          </a:p>
          <a:p>
            <a:pPr algn="l" defTabSz="457200">
              <a:defRPr sz="1400">
                <a:solidFill>
                  <a:srgbClr val="000000"/>
                </a:solidFill>
              </a:defRPr>
            </a:pPr>
            <a:r>
              <a:t>wie um die andre Erde, eine Sonne</a:t>
            </a:r>
          </a:p>
          <a:p>
            <a:pPr algn="l" defTabSz="457200">
              <a:defRPr sz="1400">
                <a:solidFill>
                  <a:srgbClr val="000000"/>
                </a:solidFill>
              </a:defRPr>
            </a:pPr>
            <a:r>
              <a:t>und ein gestirnter stiller Himmel ging,</a:t>
            </a:r>
          </a:p>
          <a:p>
            <a:pPr algn="l" defTabSz="457200">
              <a:defRPr sz="1400">
                <a:solidFill>
                  <a:srgbClr val="000000"/>
                </a:solidFill>
              </a:defRPr>
            </a:pPr>
            <a:r>
              <a:t>ein Klage-Himmel mit entstellten Sternen - : Diese So-geliebte.</a:t>
            </a:r>
          </a:p>
        </p:txBody>
      </p:sp>
      <p:sp>
        <p:nvSpPr>
          <p:cNvPr id="159" name="Shape 159"/>
          <p:cNvSpPr/>
          <p:nvPr/>
        </p:nvSpPr>
        <p:spPr>
          <a:xfrm>
            <a:off x="7383416" y="807720"/>
            <a:ext cx="5406331" cy="8788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300">
                <a:solidFill>
                  <a:srgbClr val="000000"/>
                </a:solidFill>
              </a:defRPr>
            </a:pPr>
            <a:r>
              <a:t>Sie aber ging an jenes Gottes Hand,</a:t>
            </a:r>
          </a:p>
          <a:p>
            <a:pPr algn="l" defTabSz="457200">
              <a:defRPr sz="1300">
                <a:solidFill>
                  <a:srgbClr val="000000"/>
                </a:solidFill>
              </a:defRPr>
            </a:pPr>
            <a:r>
              <a:t>den Schrittbeschränkt von langen Leichenbändern, unsicher, sanft und ohne Ungeduld.</a:t>
            </a:r>
          </a:p>
          <a:p>
            <a:pPr algn="l" defTabSz="457200">
              <a:defRPr sz="1300">
                <a:solidFill>
                  <a:srgbClr val="000000"/>
                </a:solidFill>
              </a:defRPr>
            </a:pPr>
            <a:r>
              <a:t>Sie war in sich, wie Eine hoher Hoffnung,</a:t>
            </a:r>
          </a:p>
          <a:p>
            <a:pPr algn="l" defTabSz="457200">
              <a:defRPr sz="1300">
                <a:solidFill>
                  <a:srgbClr val="000000"/>
                </a:solidFill>
              </a:defRPr>
            </a:pPr>
            <a:r>
              <a:t>und dachte nicht des Mannes, der voranging, und nicht des Weges, der ins Leben aufstieg. Sie war in sich. Und ihr Gestorbensein erfüllte sie wie Fülle.</a:t>
            </a:r>
          </a:p>
          <a:p>
            <a:pPr algn="l" defTabSz="457200">
              <a:defRPr sz="1300">
                <a:solidFill>
                  <a:srgbClr val="000000"/>
                </a:solidFill>
              </a:defRPr>
            </a:pPr>
            <a:r>
              <a:t>Wie eine Frucht von Süßigkeit und Dunkel, so war sie voll von ihrem großen Tode,</a:t>
            </a:r>
          </a:p>
          <a:p>
            <a:pPr algn="l" defTabSz="457200">
              <a:defRPr sz="1300">
                <a:solidFill>
                  <a:srgbClr val="000000"/>
                </a:solidFill>
              </a:defRPr>
            </a:pPr>
            <a:r>
              <a:t>der also neu war, daß sie nichts begriff.</a:t>
            </a:r>
          </a:p>
          <a:p>
            <a:pPr algn="l" defTabSz="457200">
              <a:defRPr sz="1300">
                <a:solidFill>
                  <a:srgbClr val="000000"/>
                </a:solidFill>
              </a:defRPr>
            </a:pPr>
            <a:r>
              <a:t>Sie war in einem neuen Mädchentum</a:t>
            </a:r>
          </a:p>
          <a:p>
            <a:pPr algn="l" defTabSz="457200">
              <a:defRPr sz="1300">
                <a:solidFill>
                  <a:srgbClr val="000000"/>
                </a:solidFill>
              </a:defRPr>
            </a:pPr>
            <a:r>
              <a:t>und unberührbar; ihr Geschlecht war zu</a:t>
            </a:r>
          </a:p>
          <a:p>
            <a:pPr algn="l" defTabSz="457200">
              <a:defRPr sz="1300">
                <a:solidFill>
                  <a:srgbClr val="000000"/>
                </a:solidFill>
              </a:defRPr>
            </a:pPr>
            <a:r>
              <a:t>wie eine junge Blume gegen Abend,</a:t>
            </a:r>
          </a:p>
          <a:p>
            <a:pPr algn="l" defTabSz="457200">
              <a:defRPr sz="1300">
                <a:solidFill>
                  <a:srgbClr val="000000"/>
                </a:solidFill>
              </a:defRPr>
            </a:pPr>
            <a:r>
              <a:t>und ihre Hände waren der Vermählung</a:t>
            </a:r>
          </a:p>
          <a:p>
            <a:pPr algn="l" defTabSz="457200">
              <a:defRPr sz="1300">
                <a:solidFill>
                  <a:srgbClr val="000000"/>
                </a:solidFill>
              </a:defRPr>
            </a:pPr>
            <a:r>
              <a:t>so sehr entwöhnt, daß selbst des leichten Gottes unendlich leise, leitende Berührung</a:t>
            </a:r>
          </a:p>
          <a:p>
            <a:pPr algn="l" defTabSz="457200">
              <a:defRPr sz="1300">
                <a:solidFill>
                  <a:srgbClr val="000000"/>
                </a:solidFill>
              </a:defRPr>
            </a:pPr>
            <a:r>
              <a:t>sie kränkte wie zu sehr Vertraulichkeit.</a:t>
            </a:r>
          </a:p>
          <a:p>
            <a:pPr algn="l" defTabSz="457200">
              <a:defRPr sz="1300">
                <a:solidFill>
                  <a:srgbClr val="000000"/>
                </a:solidFill>
              </a:defRPr>
            </a:pPr>
            <a:r>
              <a:t>Sie war schon nicht mehr diese blonde Frau,</a:t>
            </a:r>
          </a:p>
          <a:p>
            <a:pPr algn="l" defTabSz="457200">
              <a:defRPr sz="1300">
                <a:solidFill>
                  <a:srgbClr val="000000"/>
                </a:solidFill>
              </a:defRPr>
            </a:pPr>
            <a:r>
              <a:t>die in des Dichters Liedern manchmal anklang, nicht mehr des breiten Bettes Duft und Eiland</a:t>
            </a:r>
          </a:p>
          <a:p>
            <a:pPr algn="l" defTabSz="457200">
              <a:defRPr sz="1300">
                <a:solidFill>
                  <a:srgbClr val="000000"/>
                </a:solidFill>
              </a:defRPr>
            </a:pPr>
            <a:r>
              <a:t>und jenes Mannes Eigentum nicht mehr.</a:t>
            </a:r>
          </a:p>
          <a:p>
            <a:pPr algn="l" defTabSz="457200">
              <a:defRPr sz="1300">
                <a:solidFill>
                  <a:srgbClr val="000000"/>
                </a:solidFill>
              </a:defRPr>
            </a:pPr>
            <a:r>
              <a:t>Sie war schon aufgelöst wie langes Haar</a:t>
            </a:r>
          </a:p>
          <a:p>
            <a:pPr algn="l" defTabSz="457200">
              <a:defRPr sz="1300">
                <a:solidFill>
                  <a:srgbClr val="000000"/>
                </a:solidFill>
              </a:defRPr>
            </a:pPr>
            <a:r>
              <a:t>und hingegeben wie gefallner Regen</a:t>
            </a:r>
          </a:p>
          <a:p>
            <a:pPr algn="l" defTabSz="457200">
              <a:defRPr sz="1300">
                <a:solidFill>
                  <a:srgbClr val="000000"/>
                </a:solidFill>
              </a:defRPr>
            </a:pPr>
            <a:r>
              <a:t>und ausgeteilt wie hundertfacher Vorrat.</a:t>
            </a:r>
          </a:p>
          <a:p>
            <a:pPr algn="l" defTabSz="457200">
              <a:defRPr sz="1300">
                <a:solidFill>
                  <a:srgbClr val="000000"/>
                </a:solidFill>
              </a:defRPr>
            </a:pPr>
            <a:r>
              <a:t>Sie war schon Wurzel.</a:t>
            </a:r>
          </a:p>
          <a:p>
            <a:pPr algn="l" defTabSz="457200">
              <a:defRPr sz="1300">
                <a:solidFill>
                  <a:srgbClr val="000000"/>
                </a:solidFill>
              </a:defRPr>
            </a:pPr>
            <a:r>
              <a:t>Und als plötzlich jäh</a:t>
            </a:r>
          </a:p>
          <a:p>
            <a:pPr algn="l" defTabSz="457200">
              <a:defRPr sz="1300">
                <a:solidFill>
                  <a:srgbClr val="000000"/>
                </a:solidFill>
              </a:defRPr>
            </a:pPr>
            <a:r>
              <a:t>der Gott sie anhielt und mit Schmerz im Ausruf</a:t>
            </a:r>
          </a:p>
          <a:p>
            <a:pPr algn="l" defTabSz="457200">
              <a:defRPr sz="1300">
                <a:solidFill>
                  <a:srgbClr val="000000"/>
                </a:solidFill>
              </a:defRPr>
            </a:pPr>
            <a:r>
              <a:t>die Worte sprach: Er hat sich umgewendet -, begriff sie nichts und sagte leise: Wer?</a:t>
            </a:r>
          </a:p>
          <a:p>
            <a:pPr algn="l" defTabSz="457200">
              <a:defRPr sz="1300">
                <a:solidFill>
                  <a:srgbClr val="000000"/>
                </a:solidFill>
              </a:defRPr>
            </a:pPr>
            <a:r>
              <a:t>Fern aber, dunkel vor dem klaren Ausgang,</a:t>
            </a:r>
          </a:p>
          <a:p>
            <a:pPr algn="l" defTabSz="457200">
              <a:defRPr sz="1300">
                <a:solidFill>
                  <a:srgbClr val="000000"/>
                </a:solidFill>
              </a:defRPr>
            </a:pPr>
            <a:r>
              <a:t>stand irgend jemand, dessen Angesicht</a:t>
            </a:r>
          </a:p>
          <a:p>
            <a:pPr algn="l" defTabSz="457200">
              <a:defRPr sz="1300">
                <a:solidFill>
                  <a:srgbClr val="000000"/>
                </a:solidFill>
              </a:defRPr>
            </a:pPr>
            <a:r>
              <a:t>nicht zu erkennen war. Er stand und sah,</a:t>
            </a:r>
          </a:p>
          <a:p>
            <a:pPr algn="l" defTabSz="457200">
              <a:defRPr sz="1300">
                <a:solidFill>
                  <a:srgbClr val="000000"/>
                </a:solidFill>
              </a:defRPr>
            </a:pPr>
            <a:r>
              <a:t>wie auf dem Streifen eines Wiesenpfades</a:t>
            </a:r>
          </a:p>
          <a:p>
            <a:pPr algn="l" defTabSz="457200">
              <a:defRPr sz="1300">
                <a:solidFill>
                  <a:srgbClr val="000000"/>
                </a:solidFill>
              </a:defRPr>
            </a:pPr>
            <a:r>
              <a:t>mit trauervollem Blick der Gott der Botschaft</a:t>
            </a:r>
          </a:p>
          <a:p>
            <a:pPr algn="l" defTabSz="457200">
              <a:defRPr sz="1300">
                <a:solidFill>
                  <a:srgbClr val="000000"/>
                </a:solidFill>
              </a:defRPr>
            </a:pPr>
            <a:r>
              <a:t>sich schweigend wandte, der Gestalt zu folgen,</a:t>
            </a:r>
          </a:p>
          <a:p>
            <a:pPr algn="l" defTabSz="457200">
              <a:defRPr sz="1300">
                <a:solidFill>
                  <a:srgbClr val="000000"/>
                </a:solidFill>
              </a:defRPr>
            </a:pPr>
            <a:r>
              <a:t>die schon zurückging dieses selben Weges,</a:t>
            </a:r>
          </a:p>
          <a:p>
            <a:pPr algn="l" defTabSz="457200">
              <a:defRPr sz="1300">
                <a:solidFill>
                  <a:srgbClr val="000000"/>
                </a:solidFill>
              </a:defRPr>
            </a:pPr>
            <a:r>
              <a:t>den Schritt beschränkt von langen Leichenbändern, unsicher, sanft und ohne Ungeduld.</a:t>
            </a:r>
          </a:p>
        </p:txBody>
      </p:sp>
      <p:sp>
        <p:nvSpPr>
          <p:cNvPr id="160" name="Shape 160"/>
          <p:cNvSpPr/>
          <p:nvPr/>
        </p:nvSpPr>
        <p:spPr>
          <a:xfrm>
            <a:off x="4363262" y="20420"/>
            <a:ext cx="4278276" cy="825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90000"/>
              </a:lnSpc>
              <a:spcBef>
                <a:spcPts val="1600"/>
              </a:spcBef>
              <a:defRPr sz="4700">
                <a:solidFill>
                  <a:srgbClr val="D93E2B"/>
                </a:solidFill>
                <a:latin typeface="+mn-lt"/>
                <a:ea typeface="+mn-ea"/>
                <a:cs typeface="+mn-cs"/>
                <a:sym typeface="Bodoni SvtyTwo ITC TT-Book"/>
              </a:defRPr>
            </a:lvl1pPr>
          </a:lstStyle>
          <a:p>
            <a:r>
              <a:t>Rainer Maria Rilke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451424" y="422627"/>
            <a:ext cx="5952135" cy="854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1500">
                <a:solidFill>
                  <a:srgbClr val="000000"/>
                </a:solidFill>
              </a:defRPr>
            </a:pPr>
            <a:r>
              <a:t>tutto ancora appariva: bosco e valle, villaggio e strada, campo e fiume e belva; e sul mondo di pianto ardeva un sole come sopra la terra, e si volgeva</a:t>
            </a:r>
          </a:p>
          <a:p>
            <a:pPr>
              <a:defRPr sz="1500">
                <a:solidFill>
                  <a:srgbClr val="000000"/>
                </a:solidFill>
              </a:defRPr>
            </a:pPr>
            <a:r>
              <a:t>coi suoi pianeti un silenzioso cielo,</a:t>
            </a:r>
          </a:p>
          <a:p>
            <a:pPr>
              <a:defRPr sz="1500">
                <a:solidFill>
                  <a:srgbClr val="000000"/>
                </a:solidFill>
              </a:defRPr>
            </a:pPr>
            <a:r>
              <a:t>un cielo in pianto di deformi stelle –:</a:t>
            </a:r>
          </a:p>
          <a:p>
            <a:pPr>
              <a:defRPr sz="1500">
                <a:solidFill>
                  <a:srgbClr val="000000"/>
                </a:solidFill>
              </a:defRPr>
            </a:pPr>
            <a:r>
              <a:t>l</a:t>
            </a:r>
            <a:r>
              <a:rPr b="1"/>
              <a:t>ei cosí amata.</a:t>
            </a:r>
          </a:p>
          <a:p>
            <a:pPr>
              <a:defRPr sz="1500" b="1">
                <a:solidFill>
                  <a:srgbClr val="000000"/>
                </a:solidFill>
              </a:defRPr>
            </a:pPr>
            <a:r>
              <a:t>Ma ora seguiva il gesto di quel dio, turbato il passo dalle bende funebri, malcerta, mite nella sua pazienza.</a:t>
            </a:r>
          </a:p>
          <a:p>
            <a:pPr>
              <a:defRPr sz="1500" b="1">
                <a:solidFill>
                  <a:srgbClr val="000000"/>
                </a:solidFill>
              </a:defRPr>
            </a:pPr>
            <a:r>
              <a:t>Era in se stessa come un alto augurio</a:t>
            </a:r>
          </a:p>
          <a:p>
            <a:pPr>
              <a:defRPr sz="1500" b="1">
                <a:solidFill>
                  <a:srgbClr val="000000"/>
                </a:solidFill>
              </a:defRPr>
            </a:pPr>
            <a:r>
              <a:t>e non pensava all’uomo che era innanzi, non al cammino che saliva ai vivi.</a:t>
            </a:r>
          </a:p>
          <a:p>
            <a:pPr>
              <a:defRPr sz="1500" b="1">
                <a:solidFill>
                  <a:srgbClr val="000000"/>
                </a:solidFill>
              </a:defRPr>
            </a:pPr>
            <a:r>
              <a:t>Era in se stessa, e il suo dono di morte le dava una pienezza.</a:t>
            </a:r>
          </a:p>
          <a:p>
            <a:pPr>
              <a:defRPr sz="1500" b="1">
                <a:solidFill>
                  <a:srgbClr val="000000"/>
                </a:solidFill>
              </a:defRPr>
            </a:pPr>
            <a:r>
              <a:t>Come un frutto di dolce oscurità</a:t>
            </a:r>
          </a:p>
          <a:p>
            <a:pPr>
              <a:defRPr sz="1500" b="1">
                <a:solidFill>
                  <a:srgbClr val="000000"/>
                </a:solidFill>
              </a:defRPr>
            </a:pPr>
            <a:r>
              <a:t>ella era piena della grande morte</a:t>
            </a:r>
          </a:p>
          <a:p>
            <a:pPr>
              <a:defRPr sz="1500" b="1">
                <a:solidFill>
                  <a:srgbClr val="000000"/>
                </a:solidFill>
              </a:defRPr>
            </a:pPr>
            <a:r>
              <a:t>e cosí nuova da non piú comprendere.</a:t>
            </a:r>
          </a:p>
          <a:p>
            <a:pPr>
              <a:defRPr sz="1500" b="1">
                <a:solidFill>
                  <a:srgbClr val="000000"/>
                </a:solidFill>
              </a:defRPr>
            </a:pPr>
            <a:r>
              <a:t>Era entrata a una nuova adolescenza</a:t>
            </a:r>
          </a:p>
          <a:p>
            <a:pPr>
              <a:defRPr sz="1500">
                <a:solidFill>
                  <a:srgbClr val="000000"/>
                </a:solidFill>
              </a:defRPr>
            </a:pPr>
            <a:r>
              <a:rPr b="1"/>
              <a:t>e intoccabile</a:t>
            </a:r>
            <a:r>
              <a:t>: il suo sesso era chiuso come i fiori di sera, le sue mani</a:t>
            </a:r>
          </a:p>
          <a:p>
            <a:pPr>
              <a:defRPr sz="1500">
                <a:solidFill>
                  <a:srgbClr val="000000"/>
                </a:solidFill>
              </a:defRPr>
            </a:pPr>
            <a:r>
              <a:t>cosí schive del gesto delle nozze</a:t>
            </a:r>
          </a:p>
          <a:p>
            <a:pPr>
              <a:defRPr sz="1500">
                <a:solidFill>
                  <a:srgbClr val="000000"/>
                </a:solidFill>
              </a:defRPr>
            </a:pPr>
            <a:r>
              <a:t>che anche il contatto stranamente tenue della mano del dio, sua lieve guida,</a:t>
            </a:r>
          </a:p>
          <a:p>
            <a:pPr>
              <a:defRPr sz="1500">
                <a:solidFill>
                  <a:srgbClr val="000000"/>
                </a:solidFill>
              </a:defRPr>
            </a:pPr>
            <a:r>
              <a:t>la turbava per troppa intimità. Ormai non era piú la donna bionda</a:t>
            </a:r>
          </a:p>
          <a:p>
            <a:pPr>
              <a:defRPr sz="1500">
                <a:solidFill>
                  <a:srgbClr val="000000"/>
                </a:solidFill>
              </a:defRPr>
            </a:pPr>
            <a:r>
              <a:t>che altre volte nei canti del poeta</a:t>
            </a:r>
          </a:p>
          <a:p>
            <a:pPr>
              <a:defRPr sz="1500">
                <a:solidFill>
                  <a:srgbClr val="000000"/>
                </a:solidFill>
              </a:defRPr>
            </a:pPr>
            <a:r>
              <a:t>era apparsa, non piú profumo e isola dell’ampio letto e proprietà dell’uomo. Ora era sciolta come un’alta chioma, diffusa come pioggia sulla terra, divisa come un’ultima ricchezza.</a:t>
            </a:r>
          </a:p>
          <a:p>
            <a:pPr>
              <a:defRPr sz="1500" b="1">
                <a:solidFill>
                  <a:srgbClr val="000000"/>
                </a:solidFill>
              </a:defRPr>
            </a:pPr>
            <a:r>
              <a:t>Era radice ormai.</a:t>
            </a:r>
          </a:p>
          <a:p>
            <a:pPr>
              <a:defRPr sz="1500" b="1">
                <a:solidFill>
                  <a:srgbClr val="000000"/>
                </a:solidFill>
              </a:defRPr>
            </a:pPr>
            <a:r>
              <a:t>E quando a un tratto il dio</a:t>
            </a:r>
          </a:p>
          <a:p>
            <a:pPr>
              <a:defRPr sz="1500" b="1">
                <a:solidFill>
                  <a:srgbClr val="000000"/>
                </a:solidFill>
              </a:defRPr>
            </a:pPr>
            <a:r>
              <a:t>la trattenne e con voce di dolore pronunciò le parole: si è voltato –,</a:t>
            </a:r>
          </a:p>
          <a:p>
            <a:pPr>
              <a:defRPr sz="1500" b="1">
                <a:solidFill>
                  <a:srgbClr val="000000"/>
                </a:solidFill>
              </a:defRPr>
            </a:pPr>
            <a:r>
              <a:t>lei non comprese e disse piano: Chi?</a:t>
            </a:r>
          </a:p>
          <a:p>
            <a:pPr>
              <a:defRPr sz="1500">
                <a:solidFill>
                  <a:srgbClr val="000000"/>
                </a:solidFill>
              </a:defRPr>
            </a:pPr>
            <a:r>
              <a:t>Ma avanti, scuro sulla chiara porta, stava qualcuno il cui viso non era</a:t>
            </a:r>
          </a:p>
          <a:p>
            <a:pPr>
              <a:defRPr sz="1500">
                <a:solidFill>
                  <a:srgbClr val="000000"/>
                </a:solidFill>
              </a:defRPr>
            </a:pPr>
            <a:r>
              <a:t>da distinguere. Immobile guardava come sull’orma di un sentiero erboso il dio delle ambasciate mestamente si volgesse in silenzio per seguire</a:t>
            </a:r>
          </a:p>
          <a:p>
            <a:pPr>
              <a:defRPr sz="1500">
                <a:solidFill>
                  <a:srgbClr val="000000"/>
                </a:solidFill>
              </a:defRPr>
            </a:pPr>
            <a:r>
              <a:t>lei che tornava sulla stessa via, turbato il passo dalle bende funebri, malcerta, mite nella sua pazienza.</a:t>
            </a:r>
          </a:p>
        </p:txBody>
      </p:sp>
      <p:sp>
        <p:nvSpPr>
          <p:cNvPr id="163" name="Shape 163"/>
          <p:cNvSpPr/>
          <p:nvPr/>
        </p:nvSpPr>
        <p:spPr>
          <a:xfrm>
            <a:off x="553292" y="241299"/>
            <a:ext cx="5575733" cy="927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1500">
                <a:solidFill>
                  <a:srgbClr val="000000"/>
                </a:solidFill>
              </a:defRPr>
            </a:pPr>
            <a:r>
              <a:t>Era l’ardua miniera delle anime. Correvano nel buio come vene d’argento, silenziose. Tra radici sgorgava il sangue che poi sale ai vivi nella tenebra duro come porfido.</a:t>
            </a:r>
          </a:p>
          <a:p>
            <a:pPr>
              <a:defRPr sz="1500">
                <a:solidFill>
                  <a:srgbClr val="000000"/>
                </a:solidFill>
              </a:defRPr>
            </a:pPr>
            <a:r>
              <a:t>Poi null’altro era rosso.</a:t>
            </a:r>
          </a:p>
          <a:p>
            <a:pPr>
              <a:defRPr sz="1500">
                <a:solidFill>
                  <a:srgbClr val="000000"/>
                </a:solidFill>
              </a:defRPr>
            </a:pPr>
            <a:r>
              <a:t>V’erano rocce</a:t>
            </a:r>
          </a:p>
          <a:p>
            <a:pPr>
              <a:defRPr sz="1500">
                <a:solidFill>
                  <a:srgbClr val="000000"/>
                </a:solidFill>
              </a:defRPr>
            </a:pPr>
            <a:r>
              <a:t>e boschi informi. Ponti sopra il vuoto e quell’immenso grigio, cieco stagno che premeva sul fondo come un cielo di pioggia sui paesaggi della terra. Fra i prati tenue e piena di promesse correva come un lungo segno bianco l’incerta traccia della sola strada.</a:t>
            </a:r>
          </a:p>
          <a:p>
            <a:pPr>
              <a:defRPr sz="1500">
                <a:solidFill>
                  <a:srgbClr val="000000"/>
                </a:solidFill>
              </a:defRPr>
            </a:pPr>
            <a:r>
              <a:t>E quell’unica strada era la loro.</a:t>
            </a:r>
          </a:p>
          <a:p>
            <a:pPr>
              <a:defRPr sz="1500" b="1">
                <a:solidFill>
                  <a:srgbClr val="000000"/>
                </a:solidFill>
              </a:defRPr>
            </a:pPr>
            <a:r>
              <a:t>Avanti l’uomo nel mantello azzurro agile, con lo sguardo volto innanzi muto e impaziente. Il passo divorava la strada a grandi morsi. Gravi, rigide cadevano le mani dalla veste</a:t>
            </a:r>
          </a:p>
          <a:p>
            <a:pPr>
              <a:defRPr sz="1500" b="1">
                <a:solidFill>
                  <a:srgbClr val="000000"/>
                </a:solidFill>
              </a:defRPr>
            </a:pPr>
            <a:r>
              <a:t>e ignoravano ormai la lieve lira 18</a:t>
            </a:r>
          </a:p>
          <a:p>
            <a:pPr>
              <a:defRPr sz="1500" b="1">
                <a:solidFill>
                  <a:srgbClr val="000000"/>
                </a:solidFill>
              </a:defRPr>
            </a:pPr>
            <a:r>
              <a:t>cresciuta alla sinistra come un cespo</a:t>
            </a:r>
          </a:p>
          <a:p>
            <a:pPr>
              <a:defRPr sz="1500" b="1">
                <a:solidFill>
                  <a:srgbClr val="000000"/>
                </a:solidFill>
              </a:defRPr>
            </a:pPr>
            <a:r>
              <a:t>di rose in mezzo ai rami dell’ulivo.</a:t>
            </a:r>
          </a:p>
          <a:p>
            <a:pPr>
              <a:defRPr sz="1500" b="1">
                <a:solidFill>
                  <a:srgbClr val="000000"/>
                </a:solidFill>
              </a:defRPr>
            </a:pPr>
            <a:r>
              <a:t>E i suoi sensi rompevano discordi:</a:t>
            </a:r>
          </a:p>
          <a:p>
            <a:pPr>
              <a:defRPr sz="1500" b="1">
                <a:solidFill>
                  <a:srgbClr val="000000"/>
                </a:solidFill>
              </a:defRPr>
            </a:pPr>
            <a:r>
              <a:t>lo sguardo andava innanzi, si aggirava come un cane, era accanto e poi di nuovo lontano, fermo sulla prima curva – l’udito indietro come resta un’ombra. Talvolta egli credeva di tornare</a:t>
            </a:r>
          </a:p>
          <a:p>
            <a:pPr>
              <a:defRPr sz="1500" b="1">
                <a:solidFill>
                  <a:srgbClr val="000000"/>
                </a:solidFill>
              </a:defRPr>
            </a:pPr>
            <a:r>
              <a:t>ai due che indietro sulla stessa via dovevano seguirlo. Poi di nuovo</a:t>
            </a:r>
          </a:p>
          <a:p>
            <a:pPr>
              <a:defRPr sz="1500" b="1">
                <a:solidFill>
                  <a:srgbClr val="000000"/>
                </a:solidFill>
              </a:defRPr>
            </a:pPr>
            <a:r>
              <a:t>alle spalle restava appena l’eco</a:t>
            </a:r>
          </a:p>
          <a:p>
            <a:pPr>
              <a:defRPr sz="1500" b="1">
                <a:solidFill>
                  <a:srgbClr val="000000"/>
                </a:solidFill>
              </a:defRPr>
            </a:pPr>
            <a:r>
              <a:t>dei suoi passi e il mantello alto nel vento. Ma diceva a se stesso: Essi verranno –, ad alta voce, e si sentiva spegnere.</a:t>
            </a:r>
          </a:p>
          <a:p>
            <a:pPr>
              <a:defRPr sz="1500" b="1">
                <a:solidFill>
                  <a:srgbClr val="000000"/>
                </a:solidFill>
              </a:defRPr>
            </a:pPr>
            <a:r>
              <a:t>E tuttavia venivano ma due</a:t>
            </a:r>
          </a:p>
          <a:p>
            <a:pPr>
              <a:defRPr sz="1500" b="1">
                <a:solidFill>
                  <a:srgbClr val="000000"/>
                </a:solidFill>
              </a:defRPr>
            </a:pPr>
            <a:r>
              <a:t>dal lentissimo passo. Se egli avesse potuto volgersi un istante (e volgersi era annullare tutta quell’impresa</a:t>
            </a:r>
          </a:p>
          <a:p>
            <a:pPr>
              <a:defRPr sz="1500" b="1">
                <a:solidFill>
                  <a:srgbClr val="000000"/>
                </a:solidFill>
              </a:defRPr>
            </a:pPr>
            <a:r>
              <a:t>che si compiva ormai) li avrebbe visti, i due che taciturni lo seguivano.</a:t>
            </a:r>
          </a:p>
          <a:p>
            <a:pPr>
              <a:defRPr sz="1500">
                <a:solidFill>
                  <a:srgbClr val="000000"/>
                </a:solidFill>
              </a:defRPr>
            </a:pPr>
            <a:r>
              <a:t>Il dio dei viaggi e del lontano annunzio che innanzi a sé reggeva la sottile verga, e aveva sugli occhi il breve casco e alle caviglie un palpitare d’ali;</a:t>
            </a:r>
          </a:p>
          <a:p>
            <a:pPr>
              <a:defRPr sz="1500">
                <a:solidFill>
                  <a:srgbClr val="000000"/>
                </a:solidFill>
              </a:defRPr>
            </a:pPr>
            <a:r>
              <a:t>e affidata alla sua sinistra: lei.</a:t>
            </a:r>
          </a:p>
          <a:p>
            <a:pPr>
              <a:defRPr sz="1500">
                <a:solidFill>
                  <a:srgbClr val="000000"/>
                </a:solidFill>
              </a:defRPr>
            </a:pPr>
            <a:r>
              <a:t>Lei cosí amata che piú pianto trasse da una lira che mai da donne in lutto; cosí che un mondo fu lamento in cui</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t>Hilda Doolittle</a:t>
            </a:r>
          </a:p>
        </p:txBody>
      </p:sp>
      <p:sp>
        <p:nvSpPr>
          <p:cNvPr id="166" name="Shape 166"/>
          <p:cNvSpPr/>
          <p:nvPr/>
        </p:nvSpPr>
        <p:spPr>
          <a:xfrm>
            <a:off x="741744" y="2641317"/>
            <a:ext cx="4440921" cy="533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Bethlehem 1886 - Zurigo 1961</a:t>
            </a:r>
          </a:p>
        </p:txBody>
      </p:sp>
      <p:pic>
        <p:nvPicPr>
          <p:cNvPr id="167" name="Hdpoet.jpg"/>
          <p:cNvPicPr>
            <a:picLocks noChangeAspect="1"/>
          </p:cNvPicPr>
          <p:nvPr/>
        </p:nvPicPr>
        <p:blipFill>
          <a:blip r:embed="rId2">
            <a:extLst/>
          </a:blip>
          <a:stretch>
            <a:fillRect/>
          </a:stretch>
        </p:blipFill>
        <p:spPr>
          <a:xfrm>
            <a:off x="8646328" y="2564366"/>
            <a:ext cx="3907861" cy="5824574"/>
          </a:xfrm>
          <a:prstGeom prst="rect">
            <a:avLst/>
          </a:prstGeom>
          <a:ln w="12700">
            <a:miter lim="400000"/>
          </a:ln>
        </p:spPr>
      </p:pic>
      <p:sp>
        <p:nvSpPr>
          <p:cNvPr id="168" name="Shape 168"/>
          <p:cNvSpPr/>
          <p:nvPr/>
        </p:nvSpPr>
        <p:spPr>
          <a:xfrm>
            <a:off x="421639" y="3335791"/>
            <a:ext cx="8293356" cy="5994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2400"/>
              </a:spcBef>
              <a:defRPr sz="2000">
                <a:solidFill>
                  <a:srgbClr val="000000"/>
                </a:solidFill>
              </a:defRPr>
            </a:pPr>
            <a:r>
              <a:t>“L’eroina di Hilda Doolittle, piuttosto che accettare il suo destino in silenzio o lamentarsi vagamente con gli dèi grida con aria di sfida contro ogni oppressione maschile, offrendo un manifesto per la poetica femminista, impadronendosi dell’inferno, lo spazio negativo di marginalità letteraria nel quale la poetessa è stata condotta, come una risorsa di potere… la determinazione di Euridice di regnare all’Inferno se non può scrivere poesia in Paradiso non è, probabilmente, la soluzione più soddisfacente possibile al dilemma creativo in cui Orfeo l’ha collocata. Ma si tratta di qualcosa di coraggioso e lo scenario apocalittico della stanza finale – nel quale l’Inferno, in una visione demoniaca di Robert Burns, rischia di aprirsi “come una rosa rossa”- suggerisce che “i fiori di Euridice” siano infatti potenti fioriture.”</a:t>
            </a:r>
          </a:p>
          <a:p>
            <a:pPr algn="l">
              <a:spcBef>
                <a:spcPts val="2400"/>
              </a:spcBef>
              <a:defRPr sz="2000" i="1">
                <a:solidFill>
                  <a:srgbClr val="66635F"/>
                </a:solidFill>
              </a:defRPr>
            </a:pPr>
            <a:r>
              <a:t>(From Engendering Inspiration: Visionary Strategies in Rilke, Lawrence, and H.D. Ann Arbor: The University of Michigan Press, 1995. 185-87. Copyright © by the University of Michigan 1995</a:t>
            </a:r>
          </a:p>
          <a:p>
            <a:pPr algn="l">
              <a:spcBef>
                <a:spcPts val="2400"/>
              </a:spcBef>
              <a:defRPr sz="2000" i="1">
                <a:solidFill>
                  <a:srgbClr val="66635F"/>
                </a:solidFill>
              </a:defRPr>
            </a:pPr>
            <a:r>
              <a:t>-Barbara Guest)</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508000" y="626098"/>
            <a:ext cx="11988800" cy="1126562"/>
          </a:xfrm>
          <a:prstGeom prst="rect">
            <a:avLst/>
          </a:prstGeom>
        </p:spPr>
        <p:txBody>
          <a:bodyPr/>
          <a:lstStyle>
            <a:lvl1pPr defTabSz="560831">
              <a:spcBef>
                <a:spcPts val="1500"/>
              </a:spcBef>
              <a:defRPr sz="6719"/>
            </a:lvl1pPr>
          </a:lstStyle>
          <a:p>
            <a:r>
              <a:t>Hilda Doolittle</a:t>
            </a:r>
          </a:p>
        </p:txBody>
      </p:sp>
      <p:sp>
        <p:nvSpPr>
          <p:cNvPr id="171" name="Shape 171"/>
          <p:cNvSpPr/>
          <p:nvPr/>
        </p:nvSpPr>
        <p:spPr>
          <a:xfrm>
            <a:off x="5447580" y="1626113"/>
            <a:ext cx="2109640" cy="508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i="1"/>
            </a:lvl1pPr>
          </a:lstStyle>
          <a:p>
            <a:r>
              <a:t>Eurydice (1917)</a:t>
            </a:r>
          </a:p>
        </p:txBody>
      </p:sp>
      <p:sp>
        <p:nvSpPr>
          <p:cNvPr id="172" name="Shape 172"/>
          <p:cNvSpPr/>
          <p:nvPr/>
        </p:nvSpPr>
        <p:spPr>
          <a:xfrm>
            <a:off x="7721502" y="2374069"/>
            <a:ext cx="4141702" cy="130757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49580">
              <a:lnSpc>
                <a:spcPct val="107916"/>
              </a:lnSpc>
              <a:spcBef>
                <a:spcPts val="800"/>
              </a:spcBef>
              <a:defRPr sz="1900">
                <a:solidFill>
                  <a:srgbClr val="66635F"/>
                </a:solidFill>
                <a:uFill>
                  <a:solidFill>
                    <a:srgbClr val="000000"/>
                  </a:solidFill>
                </a:uFill>
              </a:defRPr>
            </a:pPr>
            <a:r>
              <a:rPr>
                <a:uFill>
                  <a:solidFill>
                    <a:srgbClr val="0070C0"/>
                  </a:solidFill>
                </a:uFill>
              </a:rPr>
              <a:t>il mio inferno non è peggiore del tuo </a:t>
            </a:r>
          </a:p>
          <a:p>
            <a:pPr algn="l" defTabSz="449580">
              <a:lnSpc>
                <a:spcPct val="107916"/>
              </a:lnSpc>
              <a:spcBef>
                <a:spcPts val="800"/>
              </a:spcBef>
              <a:defRPr sz="1900">
                <a:solidFill>
                  <a:srgbClr val="66635F"/>
                </a:solidFill>
                <a:uFill>
                  <a:solidFill>
                    <a:srgbClr val="000000"/>
                  </a:solidFill>
                </a:uFill>
              </a:defRPr>
            </a:pPr>
            <a:r>
              <a:rPr>
                <a:uFill>
                  <a:solidFill>
                    <a:srgbClr val="0070C0"/>
                  </a:solidFill>
                </a:uFill>
              </a:rPr>
              <a:t>sebbene tu cammini tra i fiori e parli </a:t>
            </a:r>
          </a:p>
          <a:p>
            <a:pPr algn="l" defTabSz="449580">
              <a:lnSpc>
                <a:spcPct val="107916"/>
              </a:lnSpc>
              <a:spcBef>
                <a:spcPts val="800"/>
              </a:spcBef>
              <a:defRPr sz="1900">
                <a:solidFill>
                  <a:srgbClr val="66635F"/>
                </a:solidFill>
                <a:uFill>
                  <a:solidFill>
                    <a:srgbClr val="000000"/>
                  </a:solidFill>
                </a:uFill>
              </a:defRPr>
            </a:pPr>
            <a:r>
              <a:rPr>
                <a:uFill>
                  <a:solidFill>
                    <a:srgbClr val="0070C0"/>
                  </a:solidFill>
                </a:uFill>
              </a:rPr>
              <a:t>con gli spiriti sulla terra. </a:t>
            </a:r>
          </a:p>
        </p:txBody>
      </p:sp>
      <p:sp>
        <p:nvSpPr>
          <p:cNvPr id="173" name="Shape 173"/>
          <p:cNvSpPr/>
          <p:nvPr/>
        </p:nvSpPr>
        <p:spPr>
          <a:xfrm>
            <a:off x="1891351" y="2374069"/>
            <a:ext cx="5471618" cy="134768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49580">
              <a:lnSpc>
                <a:spcPct val="107916"/>
              </a:lnSpc>
              <a:spcBef>
                <a:spcPts val="800"/>
              </a:spcBef>
              <a:defRPr sz="2000">
                <a:solidFill>
                  <a:srgbClr val="000000"/>
                </a:solidFill>
                <a:uFill>
                  <a:solidFill>
                    <a:srgbClr val="000000"/>
                  </a:solidFill>
                </a:uFill>
              </a:defRPr>
            </a:pPr>
            <a:r>
              <a:t>my hell is no worse than yours </a:t>
            </a:r>
          </a:p>
          <a:p>
            <a:pPr algn="l" defTabSz="449580">
              <a:lnSpc>
                <a:spcPct val="107916"/>
              </a:lnSpc>
              <a:spcBef>
                <a:spcPts val="800"/>
              </a:spcBef>
              <a:defRPr sz="2000">
                <a:solidFill>
                  <a:srgbClr val="000000"/>
                </a:solidFill>
                <a:uFill>
                  <a:solidFill>
                    <a:srgbClr val="000000"/>
                  </a:solidFill>
                </a:uFill>
              </a:defRPr>
            </a:pPr>
            <a:r>
              <a:t>though you pass among the flowers and speak </a:t>
            </a:r>
          </a:p>
          <a:p>
            <a:pPr algn="l" defTabSz="449580">
              <a:lnSpc>
                <a:spcPct val="107916"/>
              </a:lnSpc>
              <a:spcBef>
                <a:spcPts val="800"/>
              </a:spcBef>
              <a:defRPr sz="2000">
                <a:solidFill>
                  <a:srgbClr val="000000"/>
                </a:solidFill>
                <a:uFill>
                  <a:solidFill>
                    <a:srgbClr val="000000"/>
                  </a:solidFill>
                </a:uFill>
              </a:defRPr>
            </a:pPr>
            <a:r>
              <a:t>with the spirits above earth. </a:t>
            </a:r>
          </a:p>
        </p:txBody>
      </p:sp>
      <p:sp>
        <p:nvSpPr>
          <p:cNvPr id="174" name="Shape 174"/>
          <p:cNvSpPr/>
          <p:nvPr/>
        </p:nvSpPr>
        <p:spPr>
          <a:xfrm>
            <a:off x="2021498" y="3917771"/>
            <a:ext cx="4373260" cy="561551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49580">
              <a:lnSpc>
                <a:spcPct val="107916"/>
              </a:lnSpc>
              <a:spcBef>
                <a:spcPts val="800"/>
              </a:spcBef>
              <a:defRPr sz="1600">
                <a:solidFill>
                  <a:srgbClr val="000000"/>
                </a:solidFill>
                <a:uFill>
                  <a:solidFill>
                    <a:srgbClr val="000000"/>
                  </a:solidFill>
                </a:uFill>
              </a:defRPr>
            </a:pPr>
            <a:r>
              <a:t>At least I have the flowers of myself, </a:t>
            </a:r>
          </a:p>
          <a:p>
            <a:pPr algn="l" defTabSz="449580">
              <a:lnSpc>
                <a:spcPct val="107916"/>
              </a:lnSpc>
              <a:spcBef>
                <a:spcPts val="800"/>
              </a:spcBef>
              <a:defRPr sz="1600">
                <a:solidFill>
                  <a:srgbClr val="000000"/>
                </a:solidFill>
                <a:uFill>
                  <a:solidFill>
                    <a:srgbClr val="000000"/>
                  </a:solidFill>
                </a:uFill>
              </a:defRPr>
            </a:pPr>
            <a:r>
              <a:t>and my thoughts, no god </a:t>
            </a:r>
          </a:p>
          <a:p>
            <a:pPr algn="l" defTabSz="449580">
              <a:lnSpc>
                <a:spcPct val="107916"/>
              </a:lnSpc>
              <a:spcBef>
                <a:spcPts val="800"/>
              </a:spcBef>
              <a:defRPr sz="1600">
                <a:solidFill>
                  <a:srgbClr val="000000"/>
                </a:solidFill>
                <a:uFill>
                  <a:solidFill>
                    <a:srgbClr val="000000"/>
                  </a:solidFill>
                </a:uFill>
              </a:defRPr>
            </a:pPr>
            <a:r>
              <a:t>can take that; </a:t>
            </a:r>
          </a:p>
          <a:p>
            <a:pPr algn="l" defTabSz="449580">
              <a:lnSpc>
                <a:spcPct val="107916"/>
              </a:lnSpc>
              <a:spcBef>
                <a:spcPts val="800"/>
              </a:spcBef>
              <a:defRPr sz="1600">
                <a:solidFill>
                  <a:srgbClr val="000000"/>
                </a:solidFill>
                <a:uFill>
                  <a:solidFill>
                    <a:srgbClr val="000000"/>
                  </a:solidFill>
                </a:uFill>
              </a:defRPr>
            </a:pPr>
            <a:r>
              <a:t>I have the fervour of myself for a presence </a:t>
            </a:r>
          </a:p>
          <a:p>
            <a:pPr algn="l" defTabSz="449580">
              <a:lnSpc>
                <a:spcPct val="107916"/>
              </a:lnSpc>
              <a:spcBef>
                <a:spcPts val="800"/>
              </a:spcBef>
              <a:defRPr sz="1600">
                <a:solidFill>
                  <a:srgbClr val="000000"/>
                </a:solidFill>
                <a:uFill>
                  <a:solidFill>
                    <a:srgbClr val="000000"/>
                  </a:solidFill>
                </a:uFill>
              </a:defRPr>
            </a:pPr>
            <a:r>
              <a:t>and my own spirit for light; </a:t>
            </a:r>
          </a:p>
          <a:p>
            <a:pPr algn="l" defTabSz="449580">
              <a:lnSpc>
                <a:spcPct val="107916"/>
              </a:lnSpc>
              <a:spcBef>
                <a:spcPts val="800"/>
              </a:spcBef>
              <a:defRPr sz="1600">
                <a:solidFill>
                  <a:srgbClr val="000000"/>
                </a:solidFill>
                <a:uFill>
                  <a:solidFill>
                    <a:srgbClr val="000000"/>
                  </a:solidFill>
                </a:uFill>
              </a:defRPr>
            </a:pPr>
            <a:endParaRPr/>
          </a:p>
          <a:p>
            <a:pPr algn="l" defTabSz="449580">
              <a:lnSpc>
                <a:spcPct val="107916"/>
              </a:lnSpc>
              <a:spcBef>
                <a:spcPts val="800"/>
              </a:spcBef>
              <a:defRPr sz="1600">
                <a:solidFill>
                  <a:srgbClr val="000000"/>
                </a:solidFill>
                <a:uFill>
                  <a:solidFill>
                    <a:srgbClr val="000000"/>
                  </a:solidFill>
                </a:uFill>
              </a:defRPr>
            </a:pPr>
            <a:r>
              <a:t>and my spirit with its loss </a:t>
            </a:r>
          </a:p>
          <a:p>
            <a:pPr algn="l" defTabSz="449580">
              <a:lnSpc>
                <a:spcPct val="107916"/>
              </a:lnSpc>
              <a:spcBef>
                <a:spcPts val="800"/>
              </a:spcBef>
              <a:defRPr sz="1600">
                <a:solidFill>
                  <a:srgbClr val="000000"/>
                </a:solidFill>
                <a:uFill>
                  <a:solidFill>
                    <a:srgbClr val="000000"/>
                  </a:solidFill>
                </a:uFill>
              </a:defRPr>
            </a:pPr>
            <a:r>
              <a:t>knows this; </a:t>
            </a:r>
          </a:p>
          <a:p>
            <a:pPr algn="l" defTabSz="449580">
              <a:lnSpc>
                <a:spcPct val="107916"/>
              </a:lnSpc>
              <a:spcBef>
                <a:spcPts val="800"/>
              </a:spcBef>
              <a:defRPr sz="1600">
                <a:solidFill>
                  <a:srgbClr val="000000"/>
                </a:solidFill>
                <a:uFill>
                  <a:solidFill>
                    <a:srgbClr val="000000"/>
                  </a:solidFill>
                </a:uFill>
              </a:defRPr>
            </a:pPr>
            <a:r>
              <a:t>though small against the black, </a:t>
            </a:r>
          </a:p>
          <a:p>
            <a:pPr algn="l" defTabSz="449580">
              <a:lnSpc>
                <a:spcPct val="107916"/>
              </a:lnSpc>
              <a:spcBef>
                <a:spcPts val="800"/>
              </a:spcBef>
              <a:defRPr sz="1600">
                <a:solidFill>
                  <a:srgbClr val="000000"/>
                </a:solidFill>
                <a:uFill>
                  <a:solidFill>
                    <a:srgbClr val="000000"/>
                  </a:solidFill>
                </a:uFill>
              </a:defRPr>
            </a:pPr>
            <a:r>
              <a:t>small against the formless rocks, </a:t>
            </a:r>
          </a:p>
          <a:p>
            <a:pPr algn="l" defTabSz="449580">
              <a:lnSpc>
                <a:spcPct val="107916"/>
              </a:lnSpc>
              <a:spcBef>
                <a:spcPts val="800"/>
              </a:spcBef>
              <a:defRPr sz="1600">
                <a:solidFill>
                  <a:srgbClr val="000000"/>
                </a:solidFill>
                <a:uFill>
                  <a:solidFill>
                    <a:srgbClr val="000000"/>
                  </a:solidFill>
                </a:uFill>
              </a:defRPr>
            </a:pPr>
            <a:r>
              <a:t>hell must break before I am lost; </a:t>
            </a:r>
          </a:p>
          <a:p>
            <a:pPr algn="l" defTabSz="449580">
              <a:lnSpc>
                <a:spcPct val="107916"/>
              </a:lnSpc>
              <a:spcBef>
                <a:spcPts val="800"/>
              </a:spcBef>
              <a:defRPr sz="1600">
                <a:solidFill>
                  <a:srgbClr val="000000"/>
                </a:solidFill>
                <a:uFill>
                  <a:solidFill>
                    <a:srgbClr val="000000"/>
                  </a:solidFill>
                </a:uFill>
              </a:defRPr>
            </a:pPr>
            <a:endParaRPr/>
          </a:p>
          <a:p>
            <a:pPr algn="l" defTabSz="449580">
              <a:lnSpc>
                <a:spcPct val="107916"/>
              </a:lnSpc>
              <a:spcBef>
                <a:spcPts val="800"/>
              </a:spcBef>
              <a:defRPr sz="1600">
                <a:solidFill>
                  <a:srgbClr val="000000"/>
                </a:solidFill>
                <a:uFill>
                  <a:solidFill>
                    <a:srgbClr val="000000"/>
                  </a:solidFill>
                </a:uFill>
              </a:defRPr>
            </a:pPr>
            <a:r>
              <a:t>before I am lost, </a:t>
            </a:r>
          </a:p>
          <a:p>
            <a:pPr algn="l" defTabSz="449580">
              <a:lnSpc>
                <a:spcPct val="107916"/>
              </a:lnSpc>
              <a:spcBef>
                <a:spcPts val="800"/>
              </a:spcBef>
              <a:defRPr sz="1600">
                <a:solidFill>
                  <a:srgbClr val="000000"/>
                </a:solidFill>
                <a:uFill>
                  <a:solidFill>
                    <a:srgbClr val="000000"/>
                  </a:solidFill>
                </a:uFill>
              </a:defRPr>
            </a:pPr>
            <a:r>
              <a:t>hell must open like a red rose </a:t>
            </a:r>
          </a:p>
          <a:p>
            <a:pPr algn="l" defTabSz="449580">
              <a:lnSpc>
                <a:spcPct val="107916"/>
              </a:lnSpc>
              <a:spcBef>
                <a:spcPts val="800"/>
              </a:spcBef>
              <a:defRPr sz="1600">
                <a:solidFill>
                  <a:srgbClr val="000000"/>
                </a:solidFill>
                <a:uFill>
                  <a:solidFill>
                    <a:srgbClr val="000000"/>
                  </a:solidFill>
                </a:uFill>
              </a:defRPr>
            </a:pPr>
            <a:r>
              <a:t>for the dead to pass.</a:t>
            </a:r>
          </a:p>
        </p:txBody>
      </p:sp>
      <p:sp>
        <p:nvSpPr>
          <p:cNvPr id="175" name="Shape 175"/>
          <p:cNvSpPr/>
          <p:nvPr/>
        </p:nvSpPr>
        <p:spPr>
          <a:xfrm>
            <a:off x="7794975" y="3877660"/>
            <a:ext cx="4768553" cy="52398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Almeno io ho fiori tutti miei,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e i miei pensieri, nessun dio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può portarmi via questo;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io ho l’ardore di me stessa come presenza,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e il mio spirito come luce;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e il mio spirito con la sua perdita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sa questo;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per quanto piccola contro il buio,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piccola contro le rocce senza forma,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l’inferno dovrà esplodere prima che io sia perduta;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prima che io sia perduta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l’inferno dovrà aprirsi come una rosa rossa </a:t>
            </a:r>
          </a:p>
          <a:p>
            <a:pPr algn="l" defTabSz="449580">
              <a:lnSpc>
                <a:spcPct val="107916"/>
              </a:lnSpc>
              <a:spcBef>
                <a:spcPts val="800"/>
              </a:spcBef>
              <a:defRPr sz="1600">
                <a:solidFill>
                  <a:srgbClr val="66635F"/>
                </a:solidFill>
                <a:uFill>
                  <a:solidFill>
                    <a:srgbClr val="000000"/>
                  </a:solidFill>
                </a:uFill>
              </a:defRPr>
            </a:pPr>
            <a:r>
              <a:rPr>
                <a:uFill>
                  <a:solidFill>
                    <a:srgbClr val="0070C0"/>
                  </a:solidFill>
                </a:uFill>
              </a:rPr>
              <a:t>per lasciar passare i morti.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p>
            <a:r>
              <a:t>Marina Cvetaeva</a:t>
            </a:r>
          </a:p>
        </p:txBody>
      </p:sp>
      <p:sp>
        <p:nvSpPr>
          <p:cNvPr id="178" name="Shape 178"/>
          <p:cNvSpPr/>
          <p:nvPr/>
        </p:nvSpPr>
        <p:spPr>
          <a:xfrm>
            <a:off x="568301" y="2652042"/>
            <a:ext cx="4462687" cy="584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900"/>
            </a:lvl1pPr>
          </a:lstStyle>
          <a:p>
            <a:r>
              <a:t>Mosca 1892 - Elabuga 1941</a:t>
            </a:r>
          </a:p>
        </p:txBody>
      </p:sp>
      <p:pic>
        <p:nvPicPr>
          <p:cNvPr id="179" name="cvetaeva-468.jpg"/>
          <p:cNvPicPr>
            <a:picLocks noChangeAspect="1"/>
          </p:cNvPicPr>
          <p:nvPr/>
        </p:nvPicPr>
        <p:blipFill>
          <a:blip r:embed="rId2">
            <a:extLst/>
          </a:blip>
          <a:stretch>
            <a:fillRect/>
          </a:stretch>
        </p:blipFill>
        <p:spPr>
          <a:xfrm>
            <a:off x="6768845" y="2800984"/>
            <a:ext cx="5669678" cy="3779786"/>
          </a:xfrm>
          <a:prstGeom prst="rect">
            <a:avLst/>
          </a:prstGeom>
          <a:ln w="12700">
            <a:miter lim="400000"/>
          </a:ln>
        </p:spPr>
      </p:pic>
      <p:sp>
        <p:nvSpPr>
          <p:cNvPr id="180" name="Shape 180"/>
          <p:cNvSpPr/>
          <p:nvPr/>
        </p:nvSpPr>
        <p:spPr>
          <a:xfrm>
            <a:off x="308647" y="3484321"/>
            <a:ext cx="6129776" cy="5816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300"/>
            </a:pPr>
            <a:r>
              <a:t>“Nella vita e nell'arte la Cvetaeva aspirò sempre,impetuosamente,avidamente,quasi rapacemente,alla finezza e alla perfezione: e, nell'inseguirle, si spinse molto in avanti,sorpassò tutti...Oltre al poco che ci è noto,essa ha scritto una quantità di cose che da noi sono ancora sconosciute: opere immense,tempestose..La loro pubblicazione segnerà un grande trionfo e una rivoluzione per la nostra poesia che,inaspettatamente, si arricchirà di un dono tardivo e straordinario. Penso che la massima rivalutazione e il massimo dei riconoscimenti attendano la Cvetaeva.”</a:t>
            </a:r>
          </a:p>
          <a:p>
            <a:pPr>
              <a:defRPr sz="2300" i="1">
                <a:solidFill>
                  <a:srgbClr val="66635F"/>
                </a:solidFill>
              </a:defRPr>
            </a:pPr>
            <a:r>
              <a:t>(Boris Pasternak, 1956)</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4918</Words>
  <Application>Microsoft Office PowerPoint</Application>
  <PresentationFormat>Personalizzato</PresentationFormat>
  <Paragraphs>320</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Bodoni SvtyTwo ITC TT-Book</vt:lpstr>
      <vt:lpstr>Helvetica</vt:lpstr>
      <vt:lpstr>Helvetica Neue</vt:lpstr>
      <vt:lpstr>Palatino</vt:lpstr>
      <vt:lpstr>Zapf Dingbats</vt:lpstr>
      <vt:lpstr>New_Template4</vt:lpstr>
      <vt:lpstr>Orfeo ed Euridice</vt:lpstr>
      <vt:lpstr>Robert Browning</vt:lpstr>
      <vt:lpstr>Robert browning</vt:lpstr>
      <vt:lpstr>Rainer Maria Rilke</vt:lpstr>
      <vt:lpstr>Presentazione standard di PowerPoint</vt:lpstr>
      <vt:lpstr>Presentazione standard di PowerPoint</vt:lpstr>
      <vt:lpstr>Hilda Doolittle</vt:lpstr>
      <vt:lpstr>Hilda Doolittle</vt:lpstr>
      <vt:lpstr>Marina Cvetaeva</vt:lpstr>
      <vt:lpstr>Marina Cvetaeva</vt:lpstr>
      <vt:lpstr>Cesare Pavese</vt:lpstr>
      <vt:lpstr>Cesare Pavese</vt:lpstr>
      <vt:lpstr>Italo Calvino</vt:lpstr>
      <vt:lpstr>Italo Calvino</vt:lpstr>
      <vt:lpstr>Gesualdo Bufalino</vt:lpstr>
      <vt:lpstr>Gesualdo Bufalino</vt:lpstr>
      <vt:lpstr>Dino Buzzati</vt:lpstr>
      <vt:lpstr>Dino Buzzati</vt:lpstr>
      <vt:lpstr>Dino Buzzati</vt:lpstr>
      <vt:lpstr>Salman Rushdie</vt:lpstr>
      <vt:lpstr>Salman Rushdie</vt:lpstr>
      <vt:lpstr>Claudio Magris</vt:lpstr>
      <vt:lpstr>Claudio Magris</vt:lpstr>
      <vt:lpstr>Claudio Magris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Orfeo ed Euridice</dc:title>
  <dc:creator>Luca Ghignola</dc:creator>
  <cp:lastModifiedBy>Luca Ghignola</cp:lastModifiedBy>
  <cp:revision>1</cp:revision>
  <dcterms:modified xsi:type="dcterms:W3CDTF">2017-04-10T18:30:53Z</dcterms:modified>
</cp:coreProperties>
</file>